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8" r:id="rId3"/>
    <p:sldId id="279" r:id="rId4"/>
    <p:sldId id="282" r:id="rId5"/>
    <p:sldId id="280" r:id="rId6"/>
    <p:sldId id="281" r:id="rId7"/>
    <p:sldId id="264" r:id="rId8"/>
    <p:sldId id="257" r:id="rId9"/>
    <p:sldId id="258" r:id="rId10"/>
    <p:sldId id="266" r:id="rId11"/>
    <p:sldId id="283" r:id="rId12"/>
    <p:sldId id="267" r:id="rId13"/>
    <p:sldId id="284" r:id="rId14"/>
    <p:sldId id="268" r:id="rId15"/>
    <p:sldId id="285" r:id="rId16"/>
    <p:sldId id="286" r:id="rId17"/>
    <p:sldId id="287" r:id="rId18"/>
    <p:sldId id="288" r:id="rId19"/>
    <p:sldId id="289" r:id="rId20"/>
    <p:sldId id="290" r:id="rId21"/>
    <p:sldId id="263" r:id="rId22"/>
    <p:sldId id="26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06" d="100"/>
          <a:sy n="106" d="100"/>
        </p:scale>
        <p:origin x="79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8E071A0-4C69-4036-9844-BD9CFEDA19E9}" type="doc">
      <dgm:prSet loTypeId="urn:microsoft.com/office/officeart/2008/layout/AlternatingHexagons" loCatId="list" qsTypeId="urn:microsoft.com/office/officeart/2005/8/quickstyle/simple1" qsCatId="simple" csTypeId="urn:microsoft.com/office/officeart/2005/8/colors/accent0_3" csCatId="mainScheme" phldr="1"/>
      <dgm:spPr/>
      <dgm:t>
        <a:bodyPr/>
        <a:lstStyle/>
        <a:p>
          <a:endParaRPr lang="en-US"/>
        </a:p>
      </dgm:t>
    </dgm:pt>
    <dgm:pt modelId="{E905BEB6-D757-4B4E-B4F4-9FEEDDA384A0}">
      <dgm:prSet custT="1"/>
      <dgm:spPr/>
      <dgm:t>
        <a:bodyPr/>
        <a:lstStyle/>
        <a:p>
          <a:r>
            <a:rPr lang="en-US" sz="1800" dirty="0"/>
            <a:t>Holding your funds, as opposed to your funds being held by a bank</a:t>
          </a:r>
        </a:p>
      </dgm:t>
    </dgm:pt>
    <dgm:pt modelId="{596CED0F-073F-498B-985A-2019115B5261}" type="sibTrans" cxnId="{0EE78B4D-EBE0-4DF2-A08B-DF26EA492FA5}">
      <dgm:prSet/>
      <dgm:spPr/>
      <dgm:t>
        <a:bodyPr/>
        <a:lstStyle/>
        <a:p>
          <a:r>
            <a:rPr lang="en-US" dirty="0"/>
            <a:t>Peer-to-Peer payments</a:t>
          </a:r>
        </a:p>
      </dgm:t>
    </dgm:pt>
    <dgm:pt modelId="{467DF8B8-F74C-407A-A161-9CE4048E4E99}" type="parTrans" cxnId="{0EE78B4D-EBE0-4DF2-A08B-DF26EA492FA5}">
      <dgm:prSet/>
      <dgm:spPr/>
      <dgm:t>
        <a:bodyPr/>
        <a:lstStyle/>
        <a:p>
          <a:endParaRPr lang="en-US"/>
        </a:p>
      </dgm:t>
    </dgm:pt>
    <dgm:pt modelId="{9C590071-B945-4DEB-A329-FD9232DCB7CE}">
      <dgm:prSet custT="1"/>
      <dgm:spPr/>
      <dgm:t>
        <a:bodyPr/>
        <a:lstStyle/>
        <a:p>
          <a:r>
            <a:rPr lang="en-US" sz="2000" dirty="0"/>
            <a:t>Secure record</a:t>
          </a:r>
          <a:r>
            <a:rPr lang="en-US" sz="2000" baseline="0" dirty="0"/>
            <a:t> keeping i.e., title to property, voting, and financial transaction information</a:t>
          </a:r>
          <a:endParaRPr lang="en-US" sz="2000" dirty="0"/>
        </a:p>
      </dgm:t>
    </dgm:pt>
    <dgm:pt modelId="{60FB69EE-6C03-40D8-8A15-E8116FA6D527}" type="sibTrans" cxnId="{366BCF87-DFBE-4571-9C3E-8C59BFD27593}">
      <dgm:prSet custT="1"/>
      <dgm:spPr/>
      <dgm:t>
        <a:bodyPr/>
        <a:lstStyle/>
        <a:p>
          <a:r>
            <a:rPr lang="en-US" sz="2400" dirty="0"/>
            <a:t>To enhance transactional privacy.</a:t>
          </a:r>
        </a:p>
      </dgm:t>
    </dgm:pt>
    <dgm:pt modelId="{0FAB8063-A7D1-44B7-B3AB-5D11A7AB0D5B}" type="parTrans" cxnId="{366BCF87-DFBE-4571-9C3E-8C59BFD27593}">
      <dgm:prSet/>
      <dgm:spPr/>
      <dgm:t>
        <a:bodyPr/>
        <a:lstStyle/>
        <a:p>
          <a:endParaRPr lang="en-US"/>
        </a:p>
      </dgm:t>
    </dgm:pt>
    <dgm:pt modelId="{73011249-B645-452D-9D96-F99391271317}" type="pres">
      <dgm:prSet presAssocID="{58E071A0-4C69-4036-9844-BD9CFEDA19E9}" presName="Name0" presStyleCnt="0">
        <dgm:presLayoutVars>
          <dgm:chMax/>
          <dgm:chPref/>
          <dgm:dir/>
          <dgm:animLvl val="lvl"/>
        </dgm:presLayoutVars>
      </dgm:prSet>
      <dgm:spPr/>
    </dgm:pt>
    <dgm:pt modelId="{96A1970B-CD73-4D01-9A89-32E7E15E238F}" type="pres">
      <dgm:prSet presAssocID="{E905BEB6-D757-4B4E-B4F4-9FEEDDA384A0}" presName="composite" presStyleCnt="0"/>
      <dgm:spPr/>
    </dgm:pt>
    <dgm:pt modelId="{B708CF30-041C-4463-8537-F35A29494AF5}" type="pres">
      <dgm:prSet presAssocID="{E905BEB6-D757-4B4E-B4F4-9FEEDDA384A0}" presName="Parent1" presStyleLbl="node1" presStyleIdx="0" presStyleCnt="4" custScaleX="153598" custScaleY="158429" custLinFactNeighborX="69788" custLinFactNeighborY="-69007">
        <dgm:presLayoutVars>
          <dgm:chMax val="1"/>
          <dgm:chPref val="1"/>
          <dgm:bulletEnabled val="1"/>
        </dgm:presLayoutVars>
      </dgm:prSet>
      <dgm:spPr/>
    </dgm:pt>
    <dgm:pt modelId="{9052270E-F559-4A8B-9C7F-50A8794E8A39}" type="pres">
      <dgm:prSet presAssocID="{E905BEB6-D757-4B4E-B4F4-9FEEDDA384A0}" presName="Childtext1" presStyleLbl="revTx" presStyleIdx="0" presStyleCnt="2">
        <dgm:presLayoutVars>
          <dgm:chMax val="0"/>
          <dgm:chPref val="0"/>
          <dgm:bulletEnabled val="1"/>
        </dgm:presLayoutVars>
      </dgm:prSet>
      <dgm:spPr/>
    </dgm:pt>
    <dgm:pt modelId="{47CE0DBC-BA42-4468-92EC-F70BC7DF250B}" type="pres">
      <dgm:prSet presAssocID="{E905BEB6-D757-4B4E-B4F4-9FEEDDA384A0}" presName="BalanceSpacing" presStyleCnt="0"/>
      <dgm:spPr/>
    </dgm:pt>
    <dgm:pt modelId="{C4AB357F-A907-43D5-A1D6-CD12D4345A7B}" type="pres">
      <dgm:prSet presAssocID="{E905BEB6-D757-4B4E-B4F4-9FEEDDA384A0}" presName="BalanceSpacing1" presStyleCnt="0"/>
      <dgm:spPr/>
    </dgm:pt>
    <dgm:pt modelId="{3BFB12BB-0F16-4CB6-8843-1928B4B19D3D}" type="pres">
      <dgm:prSet presAssocID="{596CED0F-073F-498B-985A-2019115B5261}" presName="Accent1Text" presStyleLbl="node1" presStyleIdx="1" presStyleCnt="4" custScaleX="147138" custScaleY="165499" custLinFactNeighborX="-20861" custLinFactNeighborY="-67138"/>
      <dgm:spPr/>
    </dgm:pt>
    <dgm:pt modelId="{279D9777-4B8F-43C0-870B-FB3D6449379C}" type="pres">
      <dgm:prSet presAssocID="{596CED0F-073F-498B-985A-2019115B5261}" presName="spaceBetweenRectangles" presStyleCnt="0"/>
      <dgm:spPr/>
    </dgm:pt>
    <dgm:pt modelId="{27691ABA-17D0-4604-96E0-3849189B3749}" type="pres">
      <dgm:prSet presAssocID="{9C590071-B945-4DEB-A329-FD9232DCB7CE}" presName="composite" presStyleCnt="0"/>
      <dgm:spPr/>
    </dgm:pt>
    <dgm:pt modelId="{99253003-63CB-4A1D-AB58-2B5435E00A9E}" type="pres">
      <dgm:prSet presAssocID="{9C590071-B945-4DEB-A329-FD9232DCB7CE}" presName="Parent1" presStyleLbl="node1" presStyleIdx="2" presStyleCnt="4" custScaleX="198349" custScaleY="136546" custLinFactNeighborX="-70107" custLinFactNeighborY="12001">
        <dgm:presLayoutVars>
          <dgm:chMax val="1"/>
          <dgm:chPref val="1"/>
          <dgm:bulletEnabled val="1"/>
        </dgm:presLayoutVars>
      </dgm:prSet>
      <dgm:spPr/>
    </dgm:pt>
    <dgm:pt modelId="{7149F650-E671-4E79-B151-9326CDEC1100}" type="pres">
      <dgm:prSet presAssocID="{9C590071-B945-4DEB-A329-FD9232DCB7CE}" presName="Childtext1" presStyleLbl="revTx" presStyleIdx="1" presStyleCnt="2">
        <dgm:presLayoutVars>
          <dgm:chMax val="0"/>
          <dgm:chPref val="0"/>
          <dgm:bulletEnabled val="1"/>
        </dgm:presLayoutVars>
      </dgm:prSet>
      <dgm:spPr/>
    </dgm:pt>
    <dgm:pt modelId="{72A6403B-8913-4305-8C7A-FDF5121EA71A}" type="pres">
      <dgm:prSet presAssocID="{9C590071-B945-4DEB-A329-FD9232DCB7CE}" presName="BalanceSpacing" presStyleCnt="0"/>
      <dgm:spPr/>
    </dgm:pt>
    <dgm:pt modelId="{CC4E9859-C6C0-40D2-BC75-2782BD3647E7}" type="pres">
      <dgm:prSet presAssocID="{9C590071-B945-4DEB-A329-FD9232DCB7CE}" presName="BalanceSpacing1" presStyleCnt="0"/>
      <dgm:spPr/>
    </dgm:pt>
    <dgm:pt modelId="{C79F1ABB-C422-4D03-A696-6E5FF3347500}" type="pres">
      <dgm:prSet presAssocID="{60FB69EE-6C03-40D8-8A15-E8116FA6D527}" presName="Accent1Text" presStyleLbl="node1" presStyleIdx="3" presStyleCnt="4" custScaleX="155517" custScaleY="136685" custLinFactNeighborX="17477" custLinFactNeighborY="6598"/>
      <dgm:spPr/>
    </dgm:pt>
  </dgm:ptLst>
  <dgm:cxnLst>
    <dgm:cxn modelId="{0EE78B4D-EBE0-4DF2-A08B-DF26EA492FA5}" srcId="{58E071A0-4C69-4036-9844-BD9CFEDA19E9}" destId="{E905BEB6-D757-4B4E-B4F4-9FEEDDA384A0}" srcOrd="0" destOrd="0" parTransId="{467DF8B8-F74C-407A-A161-9CE4048E4E99}" sibTransId="{596CED0F-073F-498B-985A-2019115B5261}"/>
    <dgm:cxn modelId="{3244D96D-FD3A-40AE-8C91-2F7173F51087}" type="presOf" srcId="{58E071A0-4C69-4036-9844-BD9CFEDA19E9}" destId="{73011249-B645-452D-9D96-F99391271317}" srcOrd="0" destOrd="0" presId="urn:microsoft.com/office/officeart/2008/layout/AlternatingHexagons"/>
    <dgm:cxn modelId="{5802F66F-7931-4B6F-8FA7-84D47FDD3E9C}" type="presOf" srcId="{9C590071-B945-4DEB-A329-FD9232DCB7CE}" destId="{99253003-63CB-4A1D-AB58-2B5435E00A9E}" srcOrd="0" destOrd="0" presId="urn:microsoft.com/office/officeart/2008/layout/AlternatingHexagons"/>
    <dgm:cxn modelId="{366BCF87-DFBE-4571-9C3E-8C59BFD27593}" srcId="{58E071A0-4C69-4036-9844-BD9CFEDA19E9}" destId="{9C590071-B945-4DEB-A329-FD9232DCB7CE}" srcOrd="1" destOrd="0" parTransId="{0FAB8063-A7D1-44B7-B3AB-5D11A7AB0D5B}" sibTransId="{60FB69EE-6C03-40D8-8A15-E8116FA6D527}"/>
    <dgm:cxn modelId="{660B199B-66F7-4EF1-9E46-C6DD73FDC214}" type="presOf" srcId="{60FB69EE-6C03-40D8-8A15-E8116FA6D527}" destId="{C79F1ABB-C422-4D03-A696-6E5FF3347500}" srcOrd="0" destOrd="0" presId="urn:microsoft.com/office/officeart/2008/layout/AlternatingHexagons"/>
    <dgm:cxn modelId="{2BB94C9E-80BD-4540-8F43-DB72530EEDF7}" type="presOf" srcId="{E905BEB6-D757-4B4E-B4F4-9FEEDDA384A0}" destId="{B708CF30-041C-4463-8537-F35A29494AF5}" srcOrd="0" destOrd="0" presId="urn:microsoft.com/office/officeart/2008/layout/AlternatingHexagons"/>
    <dgm:cxn modelId="{80B48EB6-5C88-4540-B842-1FFE6985409D}" type="presOf" srcId="{596CED0F-073F-498B-985A-2019115B5261}" destId="{3BFB12BB-0F16-4CB6-8843-1928B4B19D3D}" srcOrd="0" destOrd="0" presId="urn:microsoft.com/office/officeart/2008/layout/AlternatingHexagons"/>
    <dgm:cxn modelId="{8BE3BEFD-C806-45F8-B00C-8BB0CDA0ECA2}" type="presParOf" srcId="{73011249-B645-452D-9D96-F99391271317}" destId="{96A1970B-CD73-4D01-9A89-32E7E15E238F}" srcOrd="0" destOrd="0" presId="urn:microsoft.com/office/officeart/2008/layout/AlternatingHexagons"/>
    <dgm:cxn modelId="{50F4FF56-85BB-45B9-9FED-DE0F1E6E0F1A}" type="presParOf" srcId="{96A1970B-CD73-4D01-9A89-32E7E15E238F}" destId="{B708CF30-041C-4463-8537-F35A29494AF5}" srcOrd="0" destOrd="0" presId="urn:microsoft.com/office/officeart/2008/layout/AlternatingHexagons"/>
    <dgm:cxn modelId="{C8A9AFB7-EBB2-4AFA-A21F-07A0644F8B7C}" type="presParOf" srcId="{96A1970B-CD73-4D01-9A89-32E7E15E238F}" destId="{9052270E-F559-4A8B-9C7F-50A8794E8A39}" srcOrd="1" destOrd="0" presId="urn:microsoft.com/office/officeart/2008/layout/AlternatingHexagons"/>
    <dgm:cxn modelId="{4005C1A6-9D9A-4031-A7EF-172F96F17F1E}" type="presParOf" srcId="{96A1970B-CD73-4D01-9A89-32E7E15E238F}" destId="{47CE0DBC-BA42-4468-92EC-F70BC7DF250B}" srcOrd="2" destOrd="0" presId="urn:microsoft.com/office/officeart/2008/layout/AlternatingHexagons"/>
    <dgm:cxn modelId="{E09AB8AC-6971-46E2-9A1B-96DD2DB35A76}" type="presParOf" srcId="{96A1970B-CD73-4D01-9A89-32E7E15E238F}" destId="{C4AB357F-A907-43D5-A1D6-CD12D4345A7B}" srcOrd="3" destOrd="0" presId="urn:microsoft.com/office/officeart/2008/layout/AlternatingHexagons"/>
    <dgm:cxn modelId="{D5394F58-DD77-4416-B7F3-A9AADEA75FE6}" type="presParOf" srcId="{96A1970B-CD73-4D01-9A89-32E7E15E238F}" destId="{3BFB12BB-0F16-4CB6-8843-1928B4B19D3D}" srcOrd="4" destOrd="0" presId="urn:microsoft.com/office/officeart/2008/layout/AlternatingHexagons"/>
    <dgm:cxn modelId="{177B58C1-207A-49E8-B4EE-41D9B102EE3E}" type="presParOf" srcId="{73011249-B645-452D-9D96-F99391271317}" destId="{279D9777-4B8F-43C0-870B-FB3D6449379C}" srcOrd="1" destOrd="0" presId="urn:microsoft.com/office/officeart/2008/layout/AlternatingHexagons"/>
    <dgm:cxn modelId="{2186952D-3102-407B-97A3-9F3E84617867}" type="presParOf" srcId="{73011249-B645-452D-9D96-F99391271317}" destId="{27691ABA-17D0-4604-96E0-3849189B3749}" srcOrd="2" destOrd="0" presId="urn:microsoft.com/office/officeart/2008/layout/AlternatingHexagons"/>
    <dgm:cxn modelId="{2073E110-FB48-484B-976E-FF112EA6F37F}" type="presParOf" srcId="{27691ABA-17D0-4604-96E0-3849189B3749}" destId="{99253003-63CB-4A1D-AB58-2B5435E00A9E}" srcOrd="0" destOrd="0" presId="urn:microsoft.com/office/officeart/2008/layout/AlternatingHexagons"/>
    <dgm:cxn modelId="{11DB5128-CF90-4201-99F0-3351BBB3A6FE}" type="presParOf" srcId="{27691ABA-17D0-4604-96E0-3849189B3749}" destId="{7149F650-E671-4E79-B151-9326CDEC1100}" srcOrd="1" destOrd="0" presId="urn:microsoft.com/office/officeart/2008/layout/AlternatingHexagons"/>
    <dgm:cxn modelId="{12BBDA33-C041-4867-887B-3E52DA214037}" type="presParOf" srcId="{27691ABA-17D0-4604-96E0-3849189B3749}" destId="{72A6403B-8913-4305-8C7A-FDF5121EA71A}" srcOrd="2" destOrd="0" presId="urn:microsoft.com/office/officeart/2008/layout/AlternatingHexagons"/>
    <dgm:cxn modelId="{FCAAE82D-2E90-4CF1-AD0D-7903F7C17EAB}" type="presParOf" srcId="{27691ABA-17D0-4604-96E0-3849189B3749}" destId="{CC4E9859-C6C0-40D2-BC75-2782BD3647E7}" srcOrd="3" destOrd="0" presId="urn:microsoft.com/office/officeart/2008/layout/AlternatingHexagons"/>
    <dgm:cxn modelId="{3D95547C-8C0F-4D72-BF87-00415C11AB1A}" type="presParOf" srcId="{27691ABA-17D0-4604-96E0-3849189B3749}" destId="{C79F1ABB-C422-4D03-A696-6E5FF3347500}"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08CF30-041C-4463-8537-F35A29494AF5}">
      <dsp:nvSpPr>
        <dsp:cNvPr id="0" name=""/>
        <dsp:cNvSpPr/>
      </dsp:nvSpPr>
      <dsp:spPr>
        <a:xfrm rot="5400000">
          <a:off x="3455666" y="232949"/>
          <a:ext cx="2976441" cy="2510542"/>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Holding your funds, as opposed to your funds being held by a bank</a:t>
          </a:r>
        </a:p>
      </dsp:txBody>
      <dsp:txXfrm rot="-5400000">
        <a:off x="4074291" y="457249"/>
        <a:ext cx="1739190" cy="2061943"/>
      </dsp:txXfrm>
    </dsp:sp>
    <dsp:sp modelId="{9052270E-F559-4A8B-9C7F-50A8794E8A39}">
      <dsp:nvSpPr>
        <dsp:cNvPr id="0" name=""/>
        <dsp:cNvSpPr/>
      </dsp:nvSpPr>
      <dsp:spPr>
        <a:xfrm>
          <a:off x="4670052" y="1723448"/>
          <a:ext cx="2096654" cy="1127233"/>
        </a:xfrm>
        <a:prstGeom prst="rect">
          <a:avLst/>
        </a:prstGeom>
        <a:noFill/>
        <a:ln>
          <a:noFill/>
        </a:ln>
        <a:effectLst/>
      </dsp:spPr>
      <dsp:style>
        <a:lnRef idx="0">
          <a:scrgbClr r="0" g="0" b="0"/>
        </a:lnRef>
        <a:fillRef idx="0">
          <a:scrgbClr r="0" g="0" b="0"/>
        </a:fillRef>
        <a:effectRef idx="0">
          <a:scrgbClr r="0" g="0" b="0"/>
        </a:effectRef>
        <a:fontRef idx="minor"/>
      </dsp:style>
    </dsp:sp>
    <dsp:sp modelId="{3BFB12BB-0F16-4CB6-8843-1928B4B19D3D}">
      <dsp:nvSpPr>
        <dsp:cNvPr id="0" name=""/>
        <dsp:cNvSpPr/>
      </dsp:nvSpPr>
      <dsp:spPr>
        <a:xfrm rot="5400000">
          <a:off x="142358" y="352156"/>
          <a:ext cx="3109267" cy="2404954"/>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r>
            <a:rPr lang="en-US" sz="3200" kern="1200" dirty="0"/>
            <a:t>Peer-to-Peer payments</a:t>
          </a:r>
        </a:p>
      </dsp:txBody>
      <dsp:txXfrm rot="-5400000">
        <a:off x="849942" y="459518"/>
        <a:ext cx="1694098" cy="2190231"/>
      </dsp:txXfrm>
    </dsp:sp>
    <dsp:sp modelId="{99253003-63CB-4A1D-AB58-2B5435E00A9E}">
      <dsp:nvSpPr>
        <dsp:cNvPr id="0" name=""/>
        <dsp:cNvSpPr/>
      </dsp:nvSpPr>
      <dsp:spPr>
        <a:xfrm rot="5400000">
          <a:off x="488653" y="3446071"/>
          <a:ext cx="2565320" cy="3241992"/>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Secure record</a:t>
          </a:r>
          <a:r>
            <a:rPr lang="en-US" sz="2000" kern="1200" baseline="0" dirty="0"/>
            <a:t> keeping i.e., title to property, voting, and financial transaction information</a:t>
          </a:r>
          <a:endParaRPr lang="en-US" sz="2000" kern="1200" dirty="0"/>
        </a:p>
      </dsp:txBody>
      <dsp:txXfrm rot="-5400000">
        <a:off x="690649" y="4211960"/>
        <a:ext cx="2161328" cy="1710214"/>
      </dsp:txXfrm>
    </dsp:sp>
    <dsp:sp modelId="{7149F650-E671-4E79-B151-9326CDEC1100}">
      <dsp:nvSpPr>
        <dsp:cNvPr id="0" name=""/>
        <dsp:cNvSpPr/>
      </dsp:nvSpPr>
      <dsp:spPr>
        <a:xfrm>
          <a:off x="3305" y="4277985"/>
          <a:ext cx="2029020" cy="1127233"/>
        </a:xfrm>
        <a:prstGeom prst="rect">
          <a:avLst/>
        </a:prstGeom>
        <a:noFill/>
        <a:ln>
          <a:noFill/>
        </a:ln>
        <a:effectLst/>
      </dsp:spPr>
      <dsp:style>
        <a:lnRef idx="0">
          <a:scrgbClr r="0" g="0" b="0"/>
        </a:lnRef>
        <a:fillRef idx="0">
          <a:scrgbClr r="0" g="0" b="0"/>
        </a:fillRef>
        <a:effectRef idx="0">
          <a:scrgbClr r="0" g="0" b="0"/>
        </a:effectRef>
        <a:fontRef idx="minor"/>
      </dsp:style>
    </dsp:sp>
    <dsp:sp modelId="{C79F1ABB-C422-4D03-A696-6E5FF3347500}">
      <dsp:nvSpPr>
        <dsp:cNvPr id="0" name=""/>
        <dsp:cNvSpPr/>
      </dsp:nvSpPr>
      <dsp:spPr>
        <a:xfrm rot="5400000">
          <a:off x="3684145" y="3694606"/>
          <a:ext cx="2567932" cy="2541907"/>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r>
            <a:rPr lang="en-US" sz="2400" kern="1200" dirty="0"/>
            <a:t>To enhance transactional privacy.</a:t>
          </a:r>
        </a:p>
      </dsp:txBody>
      <dsp:txXfrm rot="-5400000">
        <a:off x="4118661" y="4107414"/>
        <a:ext cx="1698899" cy="1716292"/>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audio1.wav>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EC088-3C6C-4D1F-939A-A586D468FEE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043012-FB12-4102-A7AB-3F5A8B1EA7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5FE9CB-C6AE-4C03-BE4E-B09ED52BDBE7}"/>
              </a:ext>
            </a:extLst>
          </p:cNvPr>
          <p:cNvSpPr>
            <a:spLocks noGrp="1"/>
          </p:cNvSpPr>
          <p:nvPr>
            <p:ph type="dt" sz="half" idx="10"/>
          </p:nvPr>
        </p:nvSpPr>
        <p:spPr/>
        <p:txBody>
          <a:bodyPr/>
          <a:lstStyle/>
          <a:p>
            <a:fld id="{FFAA3975-DE50-46E0-85D3-1A8F55DAFC2B}" type="datetimeFigureOut">
              <a:rPr lang="en-US" smtClean="0"/>
              <a:t>6/1/2022</a:t>
            </a:fld>
            <a:endParaRPr lang="en-US"/>
          </a:p>
        </p:txBody>
      </p:sp>
      <p:sp>
        <p:nvSpPr>
          <p:cNvPr id="5" name="Footer Placeholder 4">
            <a:extLst>
              <a:ext uri="{FF2B5EF4-FFF2-40B4-BE49-F238E27FC236}">
                <a16:creationId xmlns:a16="http://schemas.microsoft.com/office/drawing/2014/main" id="{F8DEA2D5-869E-4E47-9BEF-D297F7259D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69C1C4-471E-4EFB-B9A8-9C10D4D080C1}"/>
              </a:ext>
            </a:extLst>
          </p:cNvPr>
          <p:cNvSpPr>
            <a:spLocks noGrp="1"/>
          </p:cNvSpPr>
          <p:nvPr>
            <p:ph type="sldNum" sz="quarter" idx="12"/>
          </p:nvPr>
        </p:nvSpPr>
        <p:spPr/>
        <p:txBody>
          <a:bodyPr/>
          <a:lstStyle/>
          <a:p>
            <a:fld id="{AF5D07C2-2288-4341-8F29-558B048BDD76}" type="slidenum">
              <a:rPr lang="en-US" smtClean="0"/>
              <a:t>‹#›</a:t>
            </a:fld>
            <a:endParaRPr lang="en-US"/>
          </a:p>
        </p:txBody>
      </p:sp>
    </p:spTree>
    <p:extLst>
      <p:ext uri="{BB962C8B-B14F-4D97-AF65-F5344CB8AC3E}">
        <p14:creationId xmlns:p14="http://schemas.microsoft.com/office/powerpoint/2010/main" val="3661285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B1BA3-DBB4-495A-863C-20A9AE6D577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13A6792-55B7-4CD0-AEA2-A766C2D84BA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FBE332-59C5-4BBF-AF6E-B385835F0806}"/>
              </a:ext>
            </a:extLst>
          </p:cNvPr>
          <p:cNvSpPr>
            <a:spLocks noGrp="1"/>
          </p:cNvSpPr>
          <p:nvPr>
            <p:ph type="dt" sz="half" idx="10"/>
          </p:nvPr>
        </p:nvSpPr>
        <p:spPr/>
        <p:txBody>
          <a:bodyPr/>
          <a:lstStyle/>
          <a:p>
            <a:fld id="{FFAA3975-DE50-46E0-85D3-1A8F55DAFC2B}" type="datetimeFigureOut">
              <a:rPr lang="en-US" smtClean="0"/>
              <a:t>6/1/2022</a:t>
            </a:fld>
            <a:endParaRPr lang="en-US"/>
          </a:p>
        </p:txBody>
      </p:sp>
      <p:sp>
        <p:nvSpPr>
          <p:cNvPr id="5" name="Footer Placeholder 4">
            <a:extLst>
              <a:ext uri="{FF2B5EF4-FFF2-40B4-BE49-F238E27FC236}">
                <a16:creationId xmlns:a16="http://schemas.microsoft.com/office/drawing/2014/main" id="{F8CBA090-6AC9-4D72-9357-BD84D805A5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F49706-7062-4C28-81AD-9F2E4A357E65}"/>
              </a:ext>
            </a:extLst>
          </p:cNvPr>
          <p:cNvSpPr>
            <a:spLocks noGrp="1"/>
          </p:cNvSpPr>
          <p:nvPr>
            <p:ph type="sldNum" sz="quarter" idx="12"/>
          </p:nvPr>
        </p:nvSpPr>
        <p:spPr/>
        <p:txBody>
          <a:bodyPr/>
          <a:lstStyle/>
          <a:p>
            <a:fld id="{AF5D07C2-2288-4341-8F29-558B048BDD76}" type="slidenum">
              <a:rPr lang="en-US" smtClean="0"/>
              <a:t>‹#›</a:t>
            </a:fld>
            <a:endParaRPr lang="en-US"/>
          </a:p>
        </p:txBody>
      </p:sp>
    </p:spTree>
    <p:extLst>
      <p:ext uri="{BB962C8B-B14F-4D97-AF65-F5344CB8AC3E}">
        <p14:creationId xmlns:p14="http://schemas.microsoft.com/office/powerpoint/2010/main" val="1048759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88E302-EE1E-4B6B-8689-FC197D95D3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AE18001-B5A6-486C-BBA9-2A070D097E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F35F7A-3119-4FAA-8C85-41C09653D961}"/>
              </a:ext>
            </a:extLst>
          </p:cNvPr>
          <p:cNvSpPr>
            <a:spLocks noGrp="1"/>
          </p:cNvSpPr>
          <p:nvPr>
            <p:ph type="dt" sz="half" idx="10"/>
          </p:nvPr>
        </p:nvSpPr>
        <p:spPr/>
        <p:txBody>
          <a:bodyPr/>
          <a:lstStyle/>
          <a:p>
            <a:fld id="{FFAA3975-DE50-46E0-85D3-1A8F55DAFC2B}" type="datetimeFigureOut">
              <a:rPr lang="en-US" smtClean="0"/>
              <a:t>6/1/2022</a:t>
            </a:fld>
            <a:endParaRPr lang="en-US"/>
          </a:p>
        </p:txBody>
      </p:sp>
      <p:sp>
        <p:nvSpPr>
          <p:cNvPr id="5" name="Footer Placeholder 4">
            <a:extLst>
              <a:ext uri="{FF2B5EF4-FFF2-40B4-BE49-F238E27FC236}">
                <a16:creationId xmlns:a16="http://schemas.microsoft.com/office/drawing/2014/main" id="{DAE7D8BD-0F63-43B4-B87E-CB4D5C5F69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6B55F-63AB-4602-8BC7-EAD09B75BBAF}"/>
              </a:ext>
            </a:extLst>
          </p:cNvPr>
          <p:cNvSpPr>
            <a:spLocks noGrp="1"/>
          </p:cNvSpPr>
          <p:nvPr>
            <p:ph type="sldNum" sz="quarter" idx="12"/>
          </p:nvPr>
        </p:nvSpPr>
        <p:spPr/>
        <p:txBody>
          <a:bodyPr/>
          <a:lstStyle/>
          <a:p>
            <a:fld id="{AF5D07C2-2288-4341-8F29-558B048BDD76}" type="slidenum">
              <a:rPr lang="en-US" smtClean="0"/>
              <a:t>‹#›</a:t>
            </a:fld>
            <a:endParaRPr lang="en-US"/>
          </a:p>
        </p:txBody>
      </p:sp>
    </p:spTree>
    <p:extLst>
      <p:ext uri="{BB962C8B-B14F-4D97-AF65-F5344CB8AC3E}">
        <p14:creationId xmlns:p14="http://schemas.microsoft.com/office/powerpoint/2010/main" val="942451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790C1-33A4-4B0E-90F8-7AE6C5445E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F82DB6-6FA4-4EA0-8E05-9CFE1325CD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1524EA-FF20-4B70-BD56-7606329701F2}"/>
              </a:ext>
            </a:extLst>
          </p:cNvPr>
          <p:cNvSpPr>
            <a:spLocks noGrp="1"/>
          </p:cNvSpPr>
          <p:nvPr>
            <p:ph type="dt" sz="half" idx="10"/>
          </p:nvPr>
        </p:nvSpPr>
        <p:spPr/>
        <p:txBody>
          <a:bodyPr/>
          <a:lstStyle/>
          <a:p>
            <a:fld id="{FFAA3975-DE50-46E0-85D3-1A8F55DAFC2B}" type="datetimeFigureOut">
              <a:rPr lang="en-US" smtClean="0"/>
              <a:t>6/1/2022</a:t>
            </a:fld>
            <a:endParaRPr lang="en-US"/>
          </a:p>
        </p:txBody>
      </p:sp>
      <p:sp>
        <p:nvSpPr>
          <p:cNvPr id="5" name="Footer Placeholder 4">
            <a:extLst>
              <a:ext uri="{FF2B5EF4-FFF2-40B4-BE49-F238E27FC236}">
                <a16:creationId xmlns:a16="http://schemas.microsoft.com/office/drawing/2014/main" id="{8F80F766-F126-4FB3-8DF4-DC24E478B0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14450B-341C-4B4A-8D81-5391603CD98B}"/>
              </a:ext>
            </a:extLst>
          </p:cNvPr>
          <p:cNvSpPr>
            <a:spLocks noGrp="1"/>
          </p:cNvSpPr>
          <p:nvPr>
            <p:ph type="sldNum" sz="quarter" idx="12"/>
          </p:nvPr>
        </p:nvSpPr>
        <p:spPr/>
        <p:txBody>
          <a:bodyPr/>
          <a:lstStyle/>
          <a:p>
            <a:fld id="{AF5D07C2-2288-4341-8F29-558B048BDD76}" type="slidenum">
              <a:rPr lang="en-US" smtClean="0"/>
              <a:t>‹#›</a:t>
            </a:fld>
            <a:endParaRPr lang="en-US"/>
          </a:p>
        </p:txBody>
      </p:sp>
    </p:spTree>
    <p:extLst>
      <p:ext uri="{BB962C8B-B14F-4D97-AF65-F5344CB8AC3E}">
        <p14:creationId xmlns:p14="http://schemas.microsoft.com/office/powerpoint/2010/main" val="2833472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719A3-1E55-4371-BCC9-CFD1E48F704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7C87B2-8315-4AB6-8A4D-FBA07A3776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CC5FA8-0650-4B8C-AA29-D549138080B1}"/>
              </a:ext>
            </a:extLst>
          </p:cNvPr>
          <p:cNvSpPr>
            <a:spLocks noGrp="1"/>
          </p:cNvSpPr>
          <p:nvPr>
            <p:ph type="dt" sz="half" idx="10"/>
          </p:nvPr>
        </p:nvSpPr>
        <p:spPr/>
        <p:txBody>
          <a:bodyPr/>
          <a:lstStyle/>
          <a:p>
            <a:fld id="{FFAA3975-DE50-46E0-85D3-1A8F55DAFC2B}" type="datetimeFigureOut">
              <a:rPr lang="en-US" smtClean="0"/>
              <a:t>6/1/2022</a:t>
            </a:fld>
            <a:endParaRPr lang="en-US"/>
          </a:p>
        </p:txBody>
      </p:sp>
      <p:sp>
        <p:nvSpPr>
          <p:cNvPr id="5" name="Footer Placeholder 4">
            <a:extLst>
              <a:ext uri="{FF2B5EF4-FFF2-40B4-BE49-F238E27FC236}">
                <a16:creationId xmlns:a16="http://schemas.microsoft.com/office/drawing/2014/main" id="{43620756-4F02-4EE3-8713-68A1F83703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70EAC8-8626-487E-95B4-CCC693B89659}"/>
              </a:ext>
            </a:extLst>
          </p:cNvPr>
          <p:cNvSpPr>
            <a:spLocks noGrp="1"/>
          </p:cNvSpPr>
          <p:nvPr>
            <p:ph type="sldNum" sz="quarter" idx="12"/>
          </p:nvPr>
        </p:nvSpPr>
        <p:spPr/>
        <p:txBody>
          <a:bodyPr/>
          <a:lstStyle/>
          <a:p>
            <a:fld id="{AF5D07C2-2288-4341-8F29-558B048BDD76}" type="slidenum">
              <a:rPr lang="en-US" smtClean="0"/>
              <a:t>‹#›</a:t>
            </a:fld>
            <a:endParaRPr lang="en-US"/>
          </a:p>
        </p:txBody>
      </p:sp>
    </p:spTree>
    <p:extLst>
      <p:ext uri="{BB962C8B-B14F-4D97-AF65-F5344CB8AC3E}">
        <p14:creationId xmlns:p14="http://schemas.microsoft.com/office/powerpoint/2010/main" val="348289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54B80-EFB5-4ECE-BB09-65D12C1FA9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C571E2-128B-448C-A53E-E5C4F34913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1113D1-F8D6-4FB8-A370-EE7E09E6170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541E2D-B15B-40CC-B071-2D71D5A538E9}"/>
              </a:ext>
            </a:extLst>
          </p:cNvPr>
          <p:cNvSpPr>
            <a:spLocks noGrp="1"/>
          </p:cNvSpPr>
          <p:nvPr>
            <p:ph type="dt" sz="half" idx="10"/>
          </p:nvPr>
        </p:nvSpPr>
        <p:spPr/>
        <p:txBody>
          <a:bodyPr/>
          <a:lstStyle/>
          <a:p>
            <a:fld id="{FFAA3975-DE50-46E0-85D3-1A8F55DAFC2B}" type="datetimeFigureOut">
              <a:rPr lang="en-US" smtClean="0"/>
              <a:t>6/1/2022</a:t>
            </a:fld>
            <a:endParaRPr lang="en-US"/>
          </a:p>
        </p:txBody>
      </p:sp>
      <p:sp>
        <p:nvSpPr>
          <p:cNvPr id="6" name="Footer Placeholder 5">
            <a:extLst>
              <a:ext uri="{FF2B5EF4-FFF2-40B4-BE49-F238E27FC236}">
                <a16:creationId xmlns:a16="http://schemas.microsoft.com/office/drawing/2014/main" id="{E3D259D2-1B22-43E2-8C70-E46604FDD3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B2D9D1-1B51-4071-A284-2D032431F341}"/>
              </a:ext>
            </a:extLst>
          </p:cNvPr>
          <p:cNvSpPr>
            <a:spLocks noGrp="1"/>
          </p:cNvSpPr>
          <p:nvPr>
            <p:ph type="sldNum" sz="quarter" idx="12"/>
          </p:nvPr>
        </p:nvSpPr>
        <p:spPr/>
        <p:txBody>
          <a:bodyPr/>
          <a:lstStyle/>
          <a:p>
            <a:fld id="{AF5D07C2-2288-4341-8F29-558B048BDD76}" type="slidenum">
              <a:rPr lang="en-US" smtClean="0"/>
              <a:t>‹#›</a:t>
            </a:fld>
            <a:endParaRPr lang="en-US"/>
          </a:p>
        </p:txBody>
      </p:sp>
    </p:spTree>
    <p:extLst>
      <p:ext uri="{BB962C8B-B14F-4D97-AF65-F5344CB8AC3E}">
        <p14:creationId xmlns:p14="http://schemas.microsoft.com/office/powerpoint/2010/main" val="40990738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23A49-4C44-46C1-85A5-FA107541EBE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F14A73-41EF-4817-B627-FB0C879D0B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ACC0FB-AA13-41E9-A9A7-3FDA98E116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7DD2EA3-120B-485D-99AC-877C59AFEF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CFFCA8-617F-487A-95A0-410832F2613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E4B560-2F9A-409A-852B-2C2678850ABD}"/>
              </a:ext>
            </a:extLst>
          </p:cNvPr>
          <p:cNvSpPr>
            <a:spLocks noGrp="1"/>
          </p:cNvSpPr>
          <p:nvPr>
            <p:ph type="dt" sz="half" idx="10"/>
          </p:nvPr>
        </p:nvSpPr>
        <p:spPr/>
        <p:txBody>
          <a:bodyPr/>
          <a:lstStyle/>
          <a:p>
            <a:fld id="{FFAA3975-DE50-46E0-85D3-1A8F55DAFC2B}" type="datetimeFigureOut">
              <a:rPr lang="en-US" smtClean="0"/>
              <a:t>6/1/2022</a:t>
            </a:fld>
            <a:endParaRPr lang="en-US"/>
          </a:p>
        </p:txBody>
      </p:sp>
      <p:sp>
        <p:nvSpPr>
          <p:cNvPr id="8" name="Footer Placeholder 7">
            <a:extLst>
              <a:ext uri="{FF2B5EF4-FFF2-40B4-BE49-F238E27FC236}">
                <a16:creationId xmlns:a16="http://schemas.microsoft.com/office/drawing/2014/main" id="{F8A0477D-2188-4C20-B5C4-1C336594B10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8D7700-972C-40B8-AA94-36DEDE97231C}"/>
              </a:ext>
            </a:extLst>
          </p:cNvPr>
          <p:cNvSpPr>
            <a:spLocks noGrp="1"/>
          </p:cNvSpPr>
          <p:nvPr>
            <p:ph type="sldNum" sz="quarter" idx="12"/>
          </p:nvPr>
        </p:nvSpPr>
        <p:spPr/>
        <p:txBody>
          <a:bodyPr/>
          <a:lstStyle/>
          <a:p>
            <a:fld id="{AF5D07C2-2288-4341-8F29-558B048BDD76}" type="slidenum">
              <a:rPr lang="en-US" smtClean="0"/>
              <a:t>‹#›</a:t>
            </a:fld>
            <a:endParaRPr lang="en-US"/>
          </a:p>
        </p:txBody>
      </p:sp>
    </p:spTree>
    <p:extLst>
      <p:ext uri="{BB962C8B-B14F-4D97-AF65-F5344CB8AC3E}">
        <p14:creationId xmlns:p14="http://schemas.microsoft.com/office/powerpoint/2010/main" val="1593135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AFDB8-F497-4AD6-A8E3-B9D6D71B1B6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CBF71F5-386B-4526-A3E3-16DC3A5C93FF}"/>
              </a:ext>
            </a:extLst>
          </p:cNvPr>
          <p:cNvSpPr>
            <a:spLocks noGrp="1"/>
          </p:cNvSpPr>
          <p:nvPr>
            <p:ph type="dt" sz="half" idx="10"/>
          </p:nvPr>
        </p:nvSpPr>
        <p:spPr/>
        <p:txBody>
          <a:bodyPr/>
          <a:lstStyle/>
          <a:p>
            <a:fld id="{FFAA3975-DE50-46E0-85D3-1A8F55DAFC2B}" type="datetimeFigureOut">
              <a:rPr lang="en-US" smtClean="0"/>
              <a:t>6/1/2022</a:t>
            </a:fld>
            <a:endParaRPr lang="en-US"/>
          </a:p>
        </p:txBody>
      </p:sp>
      <p:sp>
        <p:nvSpPr>
          <p:cNvPr id="4" name="Footer Placeholder 3">
            <a:extLst>
              <a:ext uri="{FF2B5EF4-FFF2-40B4-BE49-F238E27FC236}">
                <a16:creationId xmlns:a16="http://schemas.microsoft.com/office/drawing/2014/main" id="{4CDD720F-B3BC-4C03-8576-E1DFB5F181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239E07-9EC6-4B4F-BABC-628117DB8896}"/>
              </a:ext>
            </a:extLst>
          </p:cNvPr>
          <p:cNvSpPr>
            <a:spLocks noGrp="1"/>
          </p:cNvSpPr>
          <p:nvPr>
            <p:ph type="sldNum" sz="quarter" idx="12"/>
          </p:nvPr>
        </p:nvSpPr>
        <p:spPr/>
        <p:txBody>
          <a:bodyPr/>
          <a:lstStyle/>
          <a:p>
            <a:fld id="{AF5D07C2-2288-4341-8F29-558B048BDD76}" type="slidenum">
              <a:rPr lang="en-US" smtClean="0"/>
              <a:t>‹#›</a:t>
            </a:fld>
            <a:endParaRPr lang="en-US"/>
          </a:p>
        </p:txBody>
      </p:sp>
    </p:spTree>
    <p:extLst>
      <p:ext uri="{BB962C8B-B14F-4D97-AF65-F5344CB8AC3E}">
        <p14:creationId xmlns:p14="http://schemas.microsoft.com/office/powerpoint/2010/main" val="2495982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DD95DD-6765-488C-82EA-E1B45742EB5B}"/>
              </a:ext>
            </a:extLst>
          </p:cNvPr>
          <p:cNvSpPr>
            <a:spLocks noGrp="1"/>
          </p:cNvSpPr>
          <p:nvPr>
            <p:ph type="dt" sz="half" idx="10"/>
          </p:nvPr>
        </p:nvSpPr>
        <p:spPr/>
        <p:txBody>
          <a:bodyPr/>
          <a:lstStyle/>
          <a:p>
            <a:fld id="{FFAA3975-DE50-46E0-85D3-1A8F55DAFC2B}" type="datetimeFigureOut">
              <a:rPr lang="en-US" smtClean="0"/>
              <a:t>6/1/2022</a:t>
            </a:fld>
            <a:endParaRPr lang="en-US"/>
          </a:p>
        </p:txBody>
      </p:sp>
      <p:sp>
        <p:nvSpPr>
          <p:cNvPr id="3" name="Footer Placeholder 2">
            <a:extLst>
              <a:ext uri="{FF2B5EF4-FFF2-40B4-BE49-F238E27FC236}">
                <a16:creationId xmlns:a16="http://schemas.microsoft.com/office/drawing/2014/main" id="{8A4F4153-BE1D-41D1-92A4-51F75258B50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A9A79C6-B699-4D3E-84BA-7D921742EF96}"/>
              </a:ext>
            </a:extLst>
          </p:cNvPr>
          <p:cNvSpPr>
            <a:spLocks noGrp="1"/>
          </p:cNvSpPr>
          <p:nvPr>
            <p:ph type="sldNum" sz="quarter" idx="12"/>
          </p:nvPr>
        </p:nvSpPr>
        <p:spPr/>
        <p:txBody>
          <a:bodyPr/>
          <a:lstStyle/>
          <a:p>
            <a:fld id="{AF5D07C2-2288-4341-8F29-558B048BDD76}" type="slidenum">
              <a:rPr lang="en-US" smtClean="0"/>
              <a:t>‹#›</a:t>
            </a:fld>
            <a:endParaRPr lang="en-US"/>
          </a:p>
        </p:txBody>
      </p:sp>
    </p:spTree>
    <p:extLst>
      <p:ext uri="{BB962C8B-B14F-4D97-AF65-F5344CB8AC3E}">
        <p14:creationId xmlns:p14="http://schemas.microsoft.com/office/powerpoint/2010/main" val="21561091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B73BD-8716-4718-BC67-080F81DE7C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EA612CA-A44E-425A-884F-D6CEA0837E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177D61-5802-40D3-B9D0-FA5808FB17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B5DD0B-B45C-4D74-984F-4DD4B9F53467}"/>
              </a:ext>
            </a:extLst>
          </p:cNvPr>
          <p:cNvSpPr>
            <a:spLocks noGrp="1"/>
          </p:cNvSpPr>
          <p:nvPr>
            <p:ph type="dt" sz="half" idx="10"/>
          </p:nvPr>
        </p:nvSpPr>
        <p:spPr/>
        <p:txBody>
          <a:bodyPr/>
          <a:lstStyle/>
          <a:p>
            <a:fld id="{FFAA3975-DE50-46E0-85D3-1A8F55DAFC2B}" type="datetimeFigureOut">
              <a:rPr lang="en-US" smtClean="0"/>
              <a:t>6/1/2022</a:t>
            </a:fld>
            <a:endParaRPr lang="en-US"/>
          </a:p>
        </p:txBody>
      </p:sp>
      <p:sp>
        <p:nvSpPr>
          <p:cNvPr id="6" name="Footer Placeholder 5">
            <a:extLst>
              <a:ext uri="{FF2B5EF4-FFF2-40B4-BE49-F238E27FC236}">
                <a16:creationId xmlns:a16="http://schemas.microsoft.com/office/drawing/2014/main" id="{D6838F44-36AD-4559-AA82-E608BECAF0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AF0CF9-8BEF-44DF-B319-0B9BC3D95D1F}"/>
              </a:ext>
            </a:extLst>
          </p:cNvPr>
          <p:cNvSpPr>
            <a:spLocks noGrp="1"/>
          </p:cNvSpPr>
          <p:nvPr>
            <p:ph type="sldNum" sz="quarter" idx="12"/>
          </p:nvPr>
        </p:nvSpPr>
        <p:spPr/>
        <p:txBody>
          <a:bodyPr/>
          <a:lstStyle/>
          <a:p>
            <a:fld id="{AF5D07C2-2288-4341-8F29-558B048BDD76}" type="slidenum">
              <a:rPr lang="en-US" smtClean="0"/>
              <a:t>‹#›</a:t>
            </a:fld>
            <a:endParaRPr lang="en-US"/>
          </a:p>
        </p:txBody>
      </p:sp>
    </p:spTree>
    <p:extLst>
      <p:ext uri="{BB962C8B-B14F-4D97-AF65-F5344CB8AC3E}">
        <p14:creationId xmlns:p14="http://schemas.microsoft.com/office/powerpoint/2010/main" val="28308102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94D13-9683-47DB-B973-90C12F6F7C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B7C37E-C9F5-4411-9A18-8DC61E4FB5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5840051-A085-4E86-A568-E2436940F8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B06F34-D822-49F3-B3CD-23C1122B959F}"/>
              </a:ext>
            </a:extLst>
          </p:cNvPr>
          <p:cNvSpPr>
            <a:spLocks noGrp="1"/>
          </p:cNvSpPr>
          <p:nvPr>
            <p:ph type="dt" sz="half" idx="10"/>
          </p:nvPr>
        </p:nvSpPr>
        <p:spPr/>
        <p:txBody>
          <a:bodyPr/>
          <a:lstStyle/>
          <a:p>
            <a:fld id="{FFAA3975-DE50-46E0-85D3-1A8F55DAFC2B}" type="datetimeFigureOut">
              <a:rPr lang="en-US" smtClean="0"/>
              <a:t>6/1/2022</a:t>
            </a:fld>
            <a:endParaRPr lang="en-US"/>
          </a:p>
        </p:txBody>
      </p:sp>
      <p:sp>
        <p:nvSpPr>
          <p:cNvPr id="6" name="Footer Placeholder 5">
            <a:extLst>
              <a:ext uri="{FF2B5EF4-FFF2-40B4-BE49-F238E27FC236}">
                <a16:creationId xmlns:a16="http://schemas.microsoft.com/office/drawing/2014/main" id="{46596D9B-ACA7-471C-9A7B-CB841372E3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CFB344-1383-46FE-B834-6A84151FE649}"/>
              </a:ext>
            </a:extLst>
          </p:cNvPr>
          <p:cNvSpPr>
            <a:spLocks noGrp="1"/>
          </p:cNvSpPr>
          <p:nvPr>
            <p:ph type="sldNum" sz="quarter" idx="12"/>
          </p:nvPr>
        </p:nvSpPr>
        <p:spPr/>
        <p:txBody>
          <a:bodyPr/>
          <a:lstStyle/>
          <a:p>
            <a:fld id="{AF5D07C2-2288-4341-8F29-558B048BDD76}" type="slidenum">
              <a:rPr lang="en-US" smtClean="0"/>
              <a:t>‹#›</a:t>
            </a:fld>
            <a:endParaRPr lang="en-US"/>
          </a:p>
        </p:txBody>
      </p:sp>
    </p:spTree>
    <p:extLst>
      <p:ext uri="{BB962C8B-B14F-4D97-AF65-F5344CB8AC3E}">
        <p14:creationId xmlns:p14="http://schemas.microsoft.com/office/powerpoint/2010/main" val="3145833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C94B97-5E2F-4341-925C-9DD6535E00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4890E9-0C88-4928-B3F2-7AEBB44487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CCF962-45D7-4275-B418-3B7E58A6E9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AA3975-DE50-46E0-85D3-1A8F55DAFC2B}" type="datetimeFigureOut">
              <a:rPr lang="en-US" smtClean="0"/>
              <a:t>6/1/2022</a:t>
            </a:fld>
            <a:endParaRPr lang="en-US"/>
          </a:p>
        </p:txBody>
      </p:sp>
      <p:sp>
        <p:nvSpPr>
          <p:cNvPr id="5" name="Footer Placeholder 4">
            <a:extLst>
              <a:ext uri="{FF2B5EF4-FFF2-40B4-BE49-F238E27FC236}">
                <a16:creationId xmlns:a16="http://schemas.microsoft.com/office/drawing/2014/main" id="{F4F3C89B-0D74-4A6B-B6C3-184749E927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15B1D66-81AF-4C4B-849A-FB6F35AE1F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5D07C2-2288-4341-8F29-558B048BDD76}" type="slidenum">
              <a:rPr lang="en-US" smtClean="0"/>
              <a:t>‹#›</a:t>
            </a:fld>
            <a:endParaRPr lang="en-US"/>
          </a:p>
        </p:txBody>
      </p:sp>
    </p:spTree>
    <p:extLst>
      <p:ext uri="{BB962C8B-B14F-4D97-AF65-F5344CB8AC3E}">
        <p14:creationId xmlns:p14="http://schemas.microsoft.com/office/powerpoint/2010/main" val="24123819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docs.soliditylang.org/en/v0.8.14/solidity-by-example.html#voting" TargetMode="Externa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docs.soliditylang.org/en/v0.8.14/solidity-by-example.html#voting" TargetMode="Externa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hyperlink" Target="https://remixide.readthedocs.io/en/latest/running_js_scripts.html#compile-a-contract-and-run-a-script-on-the-fly" TargetMode="External"/><Relationship Id="rId7" Type="http://schemas.openxmlformats.org/officeDocument/2006/relationships/image" Target="../media/image5.png"/><Relationship Id="rId2" Type="http://schemas.openxmlformats.org/officeDocument/2006/relationships/hyperlink" Target="https://www.manning.com/books/building-ethereum-dapps" TargetMode="External"/><Relationship Id="rId1" Type="http://schemas.openxmlformats.org/officeDocument/2006/relationships/slideLayout" Target="../slideLayouts/slideLayout8.xml"/><Relationship Id="rId6" Type="http://schemas.openxmlformats.org/officeDocument/2006/relationships/hyperlink" Target="https://docs.soliditylang.org/en/v0.8.14/solidity-by-example.html#voting" TargetMode="External"/><Relationship Id="rId5" Type="http://schemas.openxmlformats.org/officeDocument/2006/relationships/hyperlink" Target="https://www.sec.gov/cgi-bin/browse-edgar?company=&amp;CIK=&amp;type=8-k&amp;owner=include&amp;count=40&amp;action=getcurrent" TargetMode="External"/><Relationship Id="rId4" Type="http://schemas.openxmlformats.org/officeDocument/2006/relationships/hyperlink" Target="https://www.broadridge.com/white-paper/principles-and-best-practices-for-virtual-annual-shareowner-meeting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537B233-9CDD-4A90-AABB-A8963DEE4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cxnSp>
        <p:nvCxnSpPr>
          <p:cNvPr id="16" name="Straight Connector 15">
            <a:extLst>
              <a:ext uri="{FF2B5EF4-FFF2-40B4-BE49-F238E27FC236}">
                <a16:creationId xmlns:a16="http://schemas.microsoft.com/office/drawing/2014/main" id="{040575EE-C594-4566-BC00-663004E52A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15641"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close-up of a city&#10;&#10;Description automatically generated with low confidence">
            <a:extLst>
              <a:ext uri="{FF2B5EF4-FFF2-40B4-BE49-F238E27FC236}">
                <a16:creationId xmlns:a16="http://schemas.microsoft.com/office/drawing/2014/main" id="{9D7CEEB5-51DA-1E0B-0319-DE415A4724F5}"/>
              </a:ext>
            </a:extLst>
          </p:cNvPr>
          <p:cNvPicPr>
            <a:picLocks noChangeAspect="1"/>
          </p:cNvPicPr>
          <p:nvPr/>
        </p:nvPicPr>
        <p:blipFill>
          <a:blip r:embed="rId3"/>
          <a:stretch>
            <a:fillRect/>
          </a:stretch>
        </p:blipFill>
        <p:spPr>
          <a:xfrm>
            <a:off x="715963" y="112734"/>
            <a:ext cx="5380036" cy="6176941"/>
          </a:xfrm>
          <a:prstGeom prst="rect">
            <a:avLst/>
          </a:prstGeom>
        </p:spPr>
      </p:pic>
      <p:sp>
        <p:nvSpPr>
          <p:cNvPr id="2" name="Title 1">
            <a:extLst>
              <a:ext uri="{FF2B5EF4-FFF2-40B4-BE49-F238E27FC236}">
                <a16:creationId xmlns:a16="http://schemas.microsoft.com/office/drawing/2014/main" id="{03E55FB2-D5DF-4F2F-9E26-F5485DC675BB}"/>
              </a:ext>
            </a:extLst>
          </p:cNvPr>
          <p:cNvSpPr>
            <a:spLocks noGrp="1"/>
          </p:cNvSpPr>
          <p:nvPr>
            <p:ph type="ctrTitle"/>
          </p:nvPr>
        </p:nvSpPr>
        <p:spPr>
          <a:xfrm>
            <a:off x="6751180" y="895369"/>
            <a:ext cx="4724530" cy="2975876"/>
          </a:xfrm>
        </p:spPr>
        <p:txBody>
          <a:bodyPr anchor="b">
            <a:normAutofit/>
          </a:bodyPr>
          <a:lstStyle/>
          <a:p>
            <a:pPr algn="l"/>
            <a:r>
              <a:rPr lang="pt-BR" sz="5600" b="1" i="0">
                <a:effectLst/>
                <a:latin typeface="-apple-system"/>
              </a:rPr>
              <a:t>ProjectIII for UM Fintech BC</a:t>
            </a:r>
            <a:br>
              <a:rPr lang="pt-BR" sz="5600" b="1" i="0">
                <a:effectLst/>
                <a:latin typeface="-apple-system"/>
              </a:rPr>
            </a:br>
            <a:endParaRPr lang="en-US" sz="5600"/>
          </a:p>
        </p:txBody>
      </p:sp>
      <p:sp>
        <p:nvSpPr>
          <p:cNvPr id="3" name="Subtitle 2">
            <a:extLst>
              <a:ext uri="{FF2B5EF4-FFF2-40B4-BE49-F238E27FC236}">
                <a16:creationId xmlns:a16="http://schemas.microsoft.com/office/drawing/2014/main" id="{F7AF2549-81EE-47B3-B69A-F8ECAB1ED4DC}"/>
              </a:ext>
            </a:extLst>
          </p:cNvPr>
          <p:cNvSpPr>
            <a:spLocks noGrp="1"/>
          </p:cNvSpPr>
          <p:nvPr>
            <p:ph type="subTitle" idx="1"/>
          </p:nvPr>
        </p:nvSpPr>
        <p:spPr>
          <a:xfrm>
            <a:off x="6751180" y="4025070"/>
            <a:ext cx="4724529" cy="1692066"/>
          </a:xfrm>
        </p:spPr>
        <p:txBody>
          <a:bodyPr anchor="t">
            <a:normAutofit/>
          </a:bodyPr>
          <a:lstStyle/>
          <a:p>
            <a:pPr algn="l"/>
            <a:r>
              <a:rPr lang="en-US" sz="2000" b="1" i="0">
                <a:effectLst/>
                <a:latin typeface="-apple-system"/>
              </a:rPr>
              <a:t>Contributor</a:t>
            </a:r>
          </a:p>
          <a:p>
            <a:pPr algn="l"/>
            <a:r>
              <a:rPr lang="en-US" sz="2000"/>
              <a:t>Eduardo “Edy” Quin</a:t>
            </a:r>
          </a:p>
        </p:txBody>
      </p:sp>
    </p:spTree>
    <p:extLst>
      <p:ext uri="{BB962C8B-B14F-4D97-AF65-F5344CB8AC3E}">
        <p14:creationId xmlns:p14="http://schemas.microsoft.com/office/powerpoint/2010/main" val="30269641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800" advClick="0" advTm="8000">
        <p:push/>
        <p:sndAc>
          <p:stSnd>
            <p:snd r:embed="rId2" name="arrow.wav"/>
          </p:stSnd>
        </p:sndAc>
      </p:transition>
    </mc:Choice>
    <mc:Fallback>
      <p:transition spd="slow" advClick="0" advTm="8000">
        <p:push/>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E708407-D01D-4E57-8998-FF799DBC3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90AEC1-15B4-400B-BD4B-183D5B21FD2F}"/>
              </a:ext>
            </a:extLst>
          </p:cNvPr>
          <p:cNvSpPr>
            <a:spLocks noGrp="1"/>
          </p:cNvSpPr>
          <p:nvPr>
            <p:ph type="title"/>
          </p:nvPr>
        </p:nvSpPr>
        <p:spPr>
          <a:xfrm>
            <a:off x="1313794" y="1868555"/>
            <a:ext cx="3554226" cy="2663688"/>
          </a:xfrm>
        </p:spPr>
        <p:txBody>
          <a:bodyPr vert="horz" lIns="91440" tIns="45720" rIns="91440" bIns="45720" rtlCol="0" anchor="b">
            <a:normAutofit fontScale="90000"/>
          </a:bodyPr>
          <a:lstStyle/>
          <a:p>
            <a:r>
              <a:rPr lang="en-US" sz="4400" kern="1200" dirty="0">
                <a:solidFill>
                  <a:schemeClr val="bg1"/>
                </a:solidFill>
                <a:latin typeface="+mj-lt"/>
                <a:ea typeface="+mj-ea"/>
                <a:cs typeface="+mj-cs"/>
              </a:rPr>
              <a:t>Target Corporate Process 1: Annual Election of Board of Directors</a:t>
            </a:r>
          </a:p>
        </p:txBody>
      </p:sp>
      <p:sp>
        <p:nvSpPr>
          <p:cNvPr id="4" name="Text Placeholder 3">
            <a:extLst>
              <a:ext uri="{FF2B5EF4-FFF2-40B4-BE49-F238E27FC236}">
                <a16:creationId xmlns:a16="http://schemas.microsoft.com/office/drawing/2014/main" id="{66B9FC92-9E68-4060-8B20-0EC8DA0DA1E8}"/>
              </a:ext>
            </a:extLst>
          </p:cNvPr>
          <p:cNvSpPr>
            <a:spLocks noGrp="1"/>
          </p:cNvSpPr>
          <p:nvPr>
            <p:ph type="body" sz="half" idx="2"/>
          </p:nvPr>
        </p:nvSpPr>
        <p:spPr>
          <a:xfrm>
            <a:off x="507983" y="4920065"/>
            <a:ext cx="3300457" cy="1256307"/>
          </a:xfrm>
        </p:spPr>
        <p:txBody>
          <a:bodyPr vert="horz" lIns="91440" tIns="45720" rIns="91440" bIns="45720" rtlCol="0" anchor="t">
            <a:normAutofit fontScale="70000" lnSpcReduction="20000"/>
          </a:bodyPr>
          <a:lstStyle/>
          <a:p>
            <a:r>
              <a:rPr lang="en-US" sz="2400" kern="1200" dirty="0">
                <a:solidFill>
                  <a:schemeClr val="bg1"/>
                </a:solidFill>
                <a:latin typeface="+mn-lt"/>
                <a:ea typeface="+mn-ea"/>
                <a:cs typeface="+mn-cs"/>
              </a:rPr>
              <a:t>This is an example of the scale of shareholders/constituents of Board of Directors elections, which happen mostly on an annual basis. I used a filed 8-k SEC form from EDGAR. </a:t>
            </a:r>
          </a:p>
        </p:txBody>
      </p:sp>
      <p:grpSp>
        <p:nvGrpSpPr>
          <p:cNvPr id="15" name="Group 14">
            <a:extLst>
              <a:ext uri="{FF2B5EF4-FFF2-40B4-BE49-F238E27FC236}">
                <a16:creationId xmlns:a16="http://schemas.microsoft.com/office/drawing/2014/main" id="{7F963B07-5C9E-478C-A53E-B6F5B4A789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6" name="Freeform 5">
              <a:extLst>
                <a:ext uri="{FF2B5EF4-FFF2-40B4-BE49-F238E27FC236}">
                  <a16:creationId xmlns:a16="http://schemas.microsoft.com/office/drawing/2014/main" id="{A152F29E-C625-4313-96BF-5675B357C0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7" name="Freeform 5">
              <a:extLst>
                <a:ext uri="{FF2B5EF4-FFF2-40B4-BE49-F238E27FC236}">
                  <a16:creationId xmlns:a16="http://schemas.microsoft.com/office/drawing/2014/main" id="{C2A5CB78-6497-4151-83B6-568BD27EC5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14" name="Content Placeholder 13" descr="Timeline&#10;&#10;Description automatically generated">
            <a:extLst>
              <a:ext uri="{FF2B5EF4-FFF2-40B4-BE49-F238E27FC236}">
                <a16:creationId xmlns:a16="http://schemas.microsoft.com/office/drawing/2014/main" id="{B7902C35-CF9B-0242-F7D3-8C6E2B72BE6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99703" y="147484"/>
            <a:ext cx="7192297" cy="6710516"/>
          </a:xfrm>
        </p:spPr>
      </p:pic>
    </p:spTree>
    <p:extLst>
      <p:ext uri="{BB962C8B-B14F-4D97-AF65-F5344CB8AC3E}">
        <p14:creationId xmlns:p14="http://schemas.microsoft.com/office/powerpoint/2010/main" val="430564629"/>
      </p:ext>
    </p:extLst>
  </p:cSld>
  <p:clrMapOvr>
    <a:masterClrMapping/>
  </p:clrMapOvr>
  <mc:AlternateContent xmlns:mc="http://schemas.openxmlformats.org/markup-compatibility/2006">
    <mc:Choice xmlns:p14="http://schemas.microsoft.com/office/powerpoint/2010/main" Requires="p14">
      <p:transition spd="slow" p14:dur="2000" advClick="0" advTm="15000"/>
    </mc:Choice>
    <mc:Fallback>
      <p:transition spd="slow"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E708407-D01D-4E57-8998-FF799DBC3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90AEC1-15B4-400B-BD4B-183D5B21FD2F}"/>
              </a:ext>
            </a:extLst>
          </p:cNvPr>
          <p:cNvSpPr>
            <a:spLocks noGrp="1"/>
          </p:cNvSpPr>
          <p:nvPr>
            <p:ph type="title"/>
          </p:nvPr>
        </p:nvSpPr>
        <p:spPr>
          <a:xfrm>
            <a:off x="1313794" y="1868555"/>
            <a:ext cx="3554226" cy="2663688"/>
          </a:xfrm>
        </p:spPr>
        <p:txBody>
          <a:bodyPr vert="horz" lIns="91440" tIns="45720" rIns="91440" bIns="45720" rtlCol="0" anchor="b">
            <a:normAutofit fontScale="90000"/>
          </a:bodyPr>
          <a:lstStyle/>
          <a:p>
            <a:r>
              <a:rPr lang="en-US" sz="4400" kern="1200" dirty="0">
                <a:solidFill>
                  <a:schemeClr val="bg1"/>
                </a:solidFill>
                <a:latin typeface="+mj-lt"/>
                <a:ea typeface="+mj-ea"/>
                <a:cs typeface="+mj-cs"/>
              </a:rPr>
              <a:t>Target Corporate Process 2: Approval of Annual Budget</a:t>
            </a:r>
          </a:p>
        </p:txBody>
      </p:sp>
      <p:sp>
        <p:nvSpPr>
          <p:cNvPr id="4" name="Text Placeholder 3">
            <a:extLst>
              <a:ext uri="{FF2B5EF4-FFF2-40B4-BE49-F238E27FC236}">
                <a16:creationId xmlns:a16="http://schemas.microsoft.com/office/drawing/2014/main" id="{66B9FC92-9E68-4060-8B20-0EC8DA0DA1E8}"/>
              </a:ext>
            </a:extLst>
          </p:cNvPr>
          <p:cNvSpPr>
            <a:spLocks noGrp="1"/>
          </p:cNvSpPr>
          <p:nvPr>
            <p:ph type="body" sz="half" idx="2"/>
          </p:nvPr>
        </p:nvSpPr>
        <p:spPr>
          <a:xfrm>
            <a:off x="507983" y="4920065"/>
            <a:ext cx="3300457" cy="1256307"/>
          </a:xfrm>
        </p:spPr>
        <p:txBody>
          <a:bodyPr vert="horz" lIns="91440" tIns="45720" rIns="91440" bIns="45720" rtlCol="0" anchor="t">
            <a:normAutofit fontScale="70000" lnSpcReduction="20000"/>
          </a:bodyPr>
          <a:lstStyle/>
          <a:p>
            <a:r>
              <a:rPr lang="en-US" sz="2400" kern="1200" dirty="0">
                <a:solidFill>
                  <a:schemeClr val="bg1"/>
                </a:solidFill>
                <a:latin typeface="+mn-lt"/>
                <a:ea typeface="+mn-ea"/>
                <a:cs typeface="+mn-cs"/>
              </a:rPr>
              <a:t>This is an example of the scale of shareholders/constituents of Board of Directors elections, which happen mostly on an annual basis. I used a filed 8-k SEC form from EDGAR. </a:t>
            </a:r>
          </a:p>
        </p:txBody>
      </p:sp>
      <p:grpSp>
        <p:nvGrpSpPr>
          <p:cNvPr id="15" name="Group 14">
            <a:extLst>
              <a:ext uri="{FF2B5EF4-FFF2-40B4-BE49-F238E27FC236}">
                <a16:creationId xmlns:a16="http://schemas.microsoft.com/office/drawing/2014/main" id="{7F963B07-5C9E-478C-A53E-B6F5B4A789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6" name="Freeform 5">
              <a:extLst>
                <a:ext uri="{FF2B5EF4-FFF2-40B4-BE49-F238E27FC236}">
                  <a16:creationId xmlns:a16="http://schemas.microsoft.com/office/drawing/2014/main" id="{A152F29E-C625-4313-96BF-5675B357C0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7" name="Freeform 5">
              <a:extLst>
                <a:ext uri="{FF2B5EF4-FFF2-40B4-BE49-F238E27FC236}">
                  <a16:creationId xmlns:a16="http://schemas.microsoft.com/office/drawing/2014/main" id="{C2A5CB78-6497-4151-83B6-568BD27EC5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14" name="Content Placeholder 13" descr="Timeline&#10;&#10;Description automatically generated">
            <a:extLst>
              <a:ext uri="{FF2B5EF4-FFF2-40B4-BE49-F238E27FC236}">
                <a16:creationId xmlns:a16="http://schemas.microsoft.com/office/drawing/2014/main" id="{B7902C35-CF9B-0242-F7D3-8C6E2B72BE6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99703" y="147484"/>
            <a:ext cx="7192297" cy="6710516"/>
          </a:xfrm>
        </p:spPr>
      </p:pic>
    </p:spTree>
    <p:extLst>
      <p:ext uri="{BB962C8B-B14F-4D97-AF65-F5344CB8AC3E}">
        <p14:creationId xmlns:p14="http://schemas.microsoft.com/office/powerpoint/2010/main" val="1921214471"/>
      </p:ext>
    </p:extLst>
  </p:cSld>
  <p:clrMapOvr>
    <a:masterClrMapping/>
  </p:clrMapOvr>
  <mc:AlternateContent xmlns:mc="http://schemas.openxmlformats.org/markup-compatibility/2006">
    <mc:Choice xmlns:p14="http://schemas.microsoft.com/office/powerpoint/2010/main" Requires="p14">
      <p:transition spd="slow" p14:dur="2000" advClick="0" advTm="15000"/>
    </mc:Choice>
    <mc:Fallback>
      <p:transition spd="slow"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B2069EE-A08E-44F0-B3F9-3CF8CC2DC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6740" cy="6857542"/>
          </a:xfrm>
          <a:custGeom>
            <a:avLst/>
            <a:gdLst>
              <a:gd name="connsiteX0" fmla="*/ 0 w 6126740"/>
              <a:gd name="connsiteY0" fmla="*/ 0 h 6857542"/>
              <a:gd name="connsiteX1" fmla="*/ 4980067 w 6126740"/>
              <a:gd name="connsiteY1" fmla="*/ 0 h 6857542"/>
              <a:gd name="connsiteX2" fmla="*/ 4992714 w 6126740"/>
              <a:gd name="connsiteY2" fmla="*/ 31774 h 6857542"/>
              <a:gd name="connsiteX3" fmla="*/ 6047722 w 6126740"/>
              <a:gd name="connsiteY3" fmla="*/ 2682457 h 6857542"/>
              <a:gd name="connsiteX4" fmla="*/ 6047722 w 6126740"/>
              <a:gd name="connsiteY4" fmla="*/ 3752208 h 6857542"/>
              <a:gd name="connsiteX5" fmla="*/ 4890218 w 6126740"/>
              <a:gd name="connsiteY5" fmla="*/ 6660411 h 6857542"/>
              <a:gd name="connsiteX6" fmla="*/ 4811756 w 6126740"/>
              <a:gd name="connsiteY6" fmla="*/ 6857542 h 6857542"/>
              <a:gd name="connsiteX7" fmla="*/ 0 w 6126740"/>
              <a:gd name="connsiteY7" fmla="*/ 6857542 h 685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26740" h="6857542">
                <a:moveTo>
                  <a:pt x="0" y="0"/>
                </a:moveTo>
                <a:lnTo>
                  <a:pt x="4980067" y="0"/>
                </a:lnTo>
                <a:lnTo>
                  <a:pt x="4992714" y="31774"/>
                </a:lnTo>
                <a:cubicBezTo>
                  <a:pt x="6047722" y="2682457"/>
                  <a:pt x="6047722" y="2682457"/>
                  <a:pt x="6047722" y="2682457"/>
                </a:cubicBezTo>
                <a:cubicBezTo>
                  <a:pt x="6153080" y="2988100"/>
                  <a:pt x="6153080" y="3446565"/>
                  <a:pt x="6047722" y="3752208"/>
                </a:cubicBezTo>
                <a:cubicBezTo>
                  <a:pt x="5563735" y="4968215"/>
                  <a:pt x="5185620" y="5918220"/>
                  <a:pt x="4890218" y="6660411"/>
                </a:cubicBezTo>
                <a:lnTo>
                  <a:pt x="4811756" y="6857542"/>
                </a:lnTo>
                <a:lnTo>
                  <a:pt x="0" y="685754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2AEFF13-BA6D-4309-846B-89E7226CE916}"/>
              </a:ext>
            </a:extLst>
          </p:cNvPr>
          <p:cNvSpPr>
            <a:spLocks noGrp="1"/>
          </p:cNvSpPr>
          <p:nvPr>
            <p:ph type="title"/>
          </p:nvPr>
        </p:nvSpPr>
        <p:spPr>
          <a:xfrm>
            <a:off x="640080" y="2017292"/>
            <a:ext cx="4220967" cy="1907840"/>
          </a:xfrm>
        </p:spPr>
        <p:txBody>
          <a:bodyPr vert="horz" lIns="91440" tIns="45720" rIns="91440" bIns="45720" rtlCol="0" anchor="b">
            <a:normAutofit fontScale="90000"/>
          </a:bodyPr>
          <a:lstStyle/>
          <a:p>
            <a:r>
              <a:rPr lang="en-US" sz="4800" dirty="0">
                <a:solidFill>
                  <a:schemeClr val="bg1"/>
                </a:solidFill>
              </a:rPr>
              <a:t>The scale of annual Board of Directors election votes</a:t>
            </a:r>
          </a:p>
        </p:txBody>
      </p:sp>
      <p:grpSp>
        <p:nvGrpSpPr>
          <p:cNvPr id="17" name="Group 16">
            <a:extLst>
              <a:ext uri="{FF2B5EF4-FFF2-40B4-BE49-F238E27FC236}">
                <a16:creationId xmlns:a16="http://schemas.microsoft.com/office/drawing/2014/main" id="{9C6E8597-0CCE-4A8A-9326-AA52691A1C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0080" y="640080"/>
            <a:ext cx="1128382" cy="847206"/>
            <a:chOff x="5307830" y="325570"/>
            <a:chExt cx="1128382" cy="847206"/>
          </a:xfrm>
        </p:grpSpPr>
        <p:sp>
          <p:nvSpPr>
            <p:cNvPr id="18" name="Freeform 5">
              <a:extLst>
                <a:ext uri="{FF2B5EF4-FFF2-40B4-BE49-F238E27FC236}">
                  <a16:creationId xmlns:a16="http://schemas.microsoft.com/office/drawing/2014/main" id="{E78FE76E-DF1D-420B-957F-8ECE93C02B8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9" name="Freeform 5">
              <a:extLst>
                <a:ext uri="{FF2B5EF4-FFF2-40B4-BE49-F238E27FC236}">
                  <a16:creationId xmlns:a16="http://schemas.microsoft.com/office/drawing/2014/main" id="{CF2F61F0-9758-4DEF-AC08-7B00F04A46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8" name="Picture 7" descr="Chart, bar chart&#10;&#10;Description automatically generated">
            <a:extLst>
              <a:ext uri="{FF2B5EF4-FFF2-40B4-BE49-F238E27FC236}">
                <a16:creationId xmlns:a16="http://schemas.microsoft.com/office/drawing/2014/main" id="{DBAF94C8-3060-4656-B5E6-3E3375BF3A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6890" y="891906"/>
            <a:ext cx="4526151" cy="2376229"/>
          </a:xfrm>
          <a:prstGeom prst="rect">
            <a:avLst/>
          </a:prstGeom>
        </p:spPr>
      </p:pic>
      <p:sp>
        <p:nvSpPr>
          <p:cNvPr id="4" name="Text Placeholder 3">
            <a:extLst>
              <a:ext uri="{FF2B5EF4-FFF2-40B4-BE49-F238E27FC236}">
                <a16:creationId xmlns:a16="http://schemas.microsoft.com/office/drawing/2014/main" id="{27A71E38-809F-4324-8F40-D5672E377627}"/>
              </a:ext>
            </a:extLst>
          </p:cNvPr>
          <p:cNvSpPr>
            <a:spLocks noGrp="1"/>
          </p:cNvSpPr>
          <p:nvPr>
            <p:ph type="body" sz="half" idx="2"/>
          </p:nvPr>
        </p:nvSpPr>
        <p:spPr>
          <a:xfrm>
            <a:off x="408456" y="4159375"/>
            <a:ext cx="4075054" cy="2741213"/>
          </a:xfrm>
        </p:spPr>
        <p:txBody>
          <a:bodyPr vert="horz" lIns="91440" tIns="45720" rIns="91440" bIns="45720" rtlCol="0" anchor="t">
            <a:normAutofit/>
          </a:bodyPr>
          <a:lstStyle/>
          <a:p>
            <a:r>
              <a:rPr lang="en-US" sz="2000" dirty="0">
                <a:solidFill>
                  <a:schemeClr val="bg1"/>
                </a:solidFill>
              </a:rPr>
              <a:t>EDGAR 8-k sample form. </a:t>
            </a:r>
          </a:p>
        </p:txBody>
      </p:sp>
      <p:pic>
        <p:nvPicPr>
          <p:cNvPr id="9" name="Content Placeholder 8" descr="A picture containing text&#10;&#10;Description automatically generated">
            <a:extLst>
              <a:ext uri="{FF2B5EF4-FFF2-40B4-BE49-F238E27FC236}">
                <a16:creationId xmlns:a16="http://schemas.microsoft.com/office/drawing/2014/main" id="{472B9F41-69A7-88D5-2C2E-12674F1198E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46532" y="-458"/>
            <a:ext cx="7702900" cy="6858000"/>
          </a:xfrm>
        </p:spPr>
      </p:pic>
    </p:spTree>
    <p:extLst>
      <p:ext uri="{BB962C8B-B14F-4D97-AF65-F5344CB8AC3E}">
        <p14:creationId xmlns:p14="http://schemas.microsoft.com/office/powerpoint/2010/main" val="2907211219"/>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B2069EE-A08E-44F0-B3F9-3CF8CC2DC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6740" cy="6857542"/>
          </a:xfrm>
          <a:custGeom>
            <a:avLst/>
            <a:gdLst>
              <a:gd name="connsiteX0" fmla="*/ 0 w 6126740"/>
              <a:gd name="connsiteY0" fmla="*/ 0 h 6857542"/>
              <a:gd name="connsiteX1" fmla="*/ 4980067 w 6126740"/>
              <a:gd name="connsiteY1" fmla="*/ 0 h 6857542"/>
              <a:gd name="connsiteX2" fmla="*/ 4992714 w 6126740"/>
              <a:gd name="connsiteY2" fmla="*/ 31774 h 6857542"/>
              <a:gd name="connsiteX3" fmla="*/ 6047722 w 6126740"/>
              <a:gd name="connsiteY3" fmla="*/ 2682457 h 6857542"/>
              <a:gd name="connsiteX4" fmla="*/ 6047722 w 6126740"/>
              <a:gd name="connsiteY4" fmla="*/ 3752208 h 6857542"/>
              <a:gd name="connsiteX5" fmla="*/ 4890218 w 6126740"/>
              <a:gd name="connsiteY5" fmla="*/ 6660411 h 6857542"/>
              <a:gd name="connsiteX6" fmla="*/ 4811756 w 6126740"/>
              <a:gd name="connsiteY6" fmla="*/ 6857542 h 6857542"/>
              <a:gd name="connsiteX7" fmla="*/ 0 w 6126740"/>
              <a:gd name="connsiteY7" fmla="*/ 6857542 h 685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26740" h="6857542">
                <a:moveTo>
                  <a:pt x="0" y="0"/>
                </a:moveTo>
                <a:lnTo>
                  <a:pt x="4980067" y="0"/>
                </a:lnTo>
                <a:lnTo>
                  <a:pt x="4992714" y="31774"/>
                </a:lnTo>
                <a:cubicBezTo>
                  <a:pt x="6047722" y="2682457"/>
                  <a:pt x="6047722" y="2682457"/>
                  <a:pt x="6047722" y="2682457"/>
                </a:cubicBezTo>
                <a:cubicBezTo>
                  <a:pt x="6153080" y="2988100"/>
                  <a:pt x="6153080" y="3446565"/>
                  <a:pt x="6047722" y="3752208"/>
                </a:cubicBezTo>
                <a:cubicBezTo>
                  <a:pt x="5563735" y="4968215"/>
                  <a:pt x="5185620" y="5918220"/>
                  <a:pt x="4890218" y="6660411"/>
                </a:cubicBezTo>
                <a:lnTo>
                  <a:pt x="4811756" y="6857542"/>
                </a:lnTo>
                <a:lnTo>
                  <a:pt x="0" y="685754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2AEFF13-BA6D-4309-846B-89E7226CE916}"/>
              </a:ext>
            </a:extLst>
          </p:cNvPr>
          <p:cNvSpPr>
            <a:spLocks noGrp="1"/>
          </p:cNvSpPr>
          <p:nvPr>
            <p:ph type="title"/>
          </p:nvPr>
        </p:nvSpPr>
        <p:spPr>
          <a:xfrm>
            <a:off x="640080" y="2017291"/>
            <a:ext cx="3161899" cy="2241888"/>
          </a:xfrm>
        </p:spPr>
        <p:txBody>
          <a:bodyPr vert="horz" lIns="91440" tIns="45720" rIns="91440" bIns="45720" rtlCol="0" anchor="b">
            <a:normAutofit fontScale="90000"/>
          </a:bodyPr>
          <a:lstStyle/>
          <a:p>
            <a:r>
              <a:rPr lang="en-US" sz="4800" dirty="0">
                <a:solidFill>
                  <a:schemeClr val="bg1"/>
                </a:solidFill>
              </a:rPr>
              <a:t>			The scale of annual shareholder/constituent votes</a:t>
            </a:r>
          </a:p>
        </p:txBody>
      </p:sp>
      <p:grpSp>
        <p:nvGrpSpPr>
          <p:cNvPr id="17" name="Group 16">
            <a:extLst>
              <a:ext uri="{FF2B5EF4-FFF2-40B4-BE49-F238E27FC236}">
                <a16:creationId xmlns:a16="http://schemas.microsoft.com/office/drawing/2014/main" id="{9C6E8597-0CCE-4A8A-9326-AA52691A1C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0080" y="640080"/>
            <a:ext cx="1128382" cy="847206"/>
            <a:chOff x="5307830" y="325570"/>
            <a:chExt cx="1128382" cy="847206"/>
          </a:xfrm>
        </p:grpSpPr>
        <p:sp>
          <p:nvSpPr>
            <p:cNvPr id="18" name="Freeform 5">
              <a:extLst>
                <a:ext uri="{FF2B5EF4-FFF2-40B4-BE49-F238E27FC236}">
                  <a16:creationId xmlns:a16="http://schemas.microsoft.com/office/drawing/2014/main" id="{E78FE76E-DF1D-420B-957F-8ECE93C02B8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9" name="Freeform 5">
              <a:extLst>
                <a:ext uri="{FF2B5EF4-FFF2-40B4-BE49-F238E27FC236}">
                  <a16:creationId xmlns:a16="http://schemas.microsoft.com/office/drawing/2014/main" id="{CF2F61F0-9758-4DEF-AC08-7B00F04A46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8" name="Picture 7" descr="Chart, bar chart&#10;&#10;Description automatically generated">
            <a:extLst>
              <a:ext uri="{FF2B5EF4-FFF2-40B4-BE49-F238E27FC236}">
                <a16:creationId xmlns:a16="http://schemas.microsoft.com/office/drawing/2014/main" id="{DBAF94C8-3060-4656-B5E6-3E3375BF3A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6890" y="891906"/>
            <a:ext cx="4526151" cy="2376229"/>
          </a:xfrm>
          <a:prstGeom prst="rect">
            <a:avLst/>
          </a:prstGeom>
        </p:spPr>
      </p:pic>
      <p:sp>
        <p:nvSpPr>
          <p:cNvPr id="4" name="Text Placeholder 3">
            <a:extLst>
              <a:ext uri="{FF2B5EF4-FFF2-40B4-BE49-F238E27FC236}">
                <a16:creationId xmlns:a16="http://schemas.microsoft.com/office/drawing/2014/main" id="{27A71E38-809F-4324-8F40-D5672E377627}"/>
              </a:ext>
            </a:extLst>
          </p:cNvPr>
          <p:cNvSpPr>
            <a:spLocks noGrp="1"/>
          </p:cNvSpPr>
          <p:nvPr>
            <p:ph type="body" sz="half" idx="2"/>
          </p:nvPr>
        </p:nvSpPr>
        <p:spPr>
          <a:xfrm>
            <a:off x="408456" y="4159375"/>
            <a:ext cx="4075054" cy="2741213"/>
          </a:xfrm>
        </p:spPr>
        <p:txBody>
          <a:bodyPr vert="horz" lIns="91440" tIns="45720" rIns="91440" bIns="45720" rtlCol="0" anchor="t">
            <a:normAutofit/>
          </a:bodyPr>
          <a:lstStyle/>
          <a:p>
            <a:endParaRPr lang="en-US" sz="2000" dirty="0">
              <a:solidFill>
                <a:schemeClr val="bg1"/>
              </a:solidFill>
            </a:endParaRPr>
          </a:p>
          <a:p>
            <a:endParaRPr lang="en-US" sz="2000" dirty="0">
              <a:solidFill>
                <a:schemeClr val="bg1"/>
              </a:solidFill>
            </a:endParaRPr>
          </a:p>
          <a:p>
            <a:endParaRPr lang="en-US" sz="2000" dirty="0">
              <a:solidFill>
                <a:schemeClr val="bg1"/>
              </a:solidFill>
            </a:endParaRPr>
          </a:p>
          <a:p>
            <a:r>
              <a:rPr lang="en-US" sz="2000" dirty="0">
                <a:solidFill>
                  <a:schemeClr val="bg1"/>
                </a:solidFill>
              </a:rPr>
              <a:t>EDGAR 8-k sample form. </a:t>
            </a:r>
          </a:p>
        </p:txBody>
      </p:sp>
      <p:pic>
        <p:nvPicPr>
          <p:cNvPr id="9" name="Content Placeholder 8" descr="A picture containing text&#10;&#10;Description automatically generated">
            <a:extLst>
              <a:ext uri="{FF2B5EF4-FFF2-40B4-BE49-F238E27FC236}">
                <a16:creationId xmlns:a16="http://schemas.microsoft.com/office/drawing/2014/main" id="{472B9F41-69A7-88D5-2C2E-12674F1198E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46532" y="-458"/>
            <a:ext cx="7702900" cy="6858000"/>
          </a:xfrm>
        </p:spPr>
      </p:pic>
    </p:spTree>
    <p:extLst>
      <p:ext uri="{BB962C8B-B14F-4D97-AF65-F5344CB8AC3E}">
        <p14:creationId xmlns:p14="http://schemas.microsoft.com/office/powerpoint/2010/main" val="2220601212"/>
      </p:ext>
    </p:extLst>
  </p:cSld>
  <p:clrMapOvr>
    <a:masterClrMapping/>
  </p:clrMapOvr>
  <mc:AlternateContent xmlns:mc="http://schemas.openxmlformats.org/markup-compatibility/2006">
    <mc:Choice xmlns:p14="http://schemas.microsoft.com/office/powerpoint/2010/main" Requires="p14">
      <p:transition spd="slow" p14:dur="2000" advClick="0" advTm="17000"/>
    </mc:Choice>
    <mc:Fallback>
      <p:transition spd="slow" advClick="0" advTm="17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B8674FC-BE0A-49A1-91B4-FD102E3001A2}"/>
              </a:ext>
            </a:extLst>
          </p:cNvPr>
          <p:cNvSpPr>
            <a:spLocks noGrp="1"/>
          </p:cNvSpPr>
          <p:nvPr>
            <p:ph type="title"/>
          </p:nvPr>
        </p:nvSpPr>
        <p:spPr>
          <a:xfrm>
            <a:off x="649270" y="506727"/>
            <a:ext cx="3885141" cy="1526741"/>
          </a:xfrm>
        </p:spPr>
        <p:txBody>
          <a:bodyPr vert="horz" lIns="91440" tIns="45720" rIns="91440" bIns="45720" rtlCol="0" anchor="ctr">
            <a:normAutofit/>
          </a:bodyPr>
          <a:lstStyle/>
          <a:p>
            <a:pPr algn="r"/>
            <a:r>
              <a:rPr lang="en-US" sz="2600" dirty="0">
                <a:solidFill>
                  <a:schemeClr val="bg1"/>
                </a:solidFill>
              </a:rPr>
              <a:t>Ballot </a:t>
            </a:r>
          </a:p>
        </p:txBody>
      </p:sp>
      <p:cxnSp>
        <p:nvCxnSpPr>
          <p:cNvPr id="15" name="Straight Connector 14">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7042502A-EC55-4C8E-B164-245D94BEA80C}"/>
              </a:ext>
            </a:extLst>
          </p:cNvPr>
          <p:cNvSpPr>
            <a:spLocks noGrp="1"/>
          </p:cNvSpPr>
          <p:nvPr>
            <p:ph type="body" sz="half" idx="2"/>
          </p:nvPr>
        </p:nvSpPr>
        <p:spPr>
          <a:xfrm>
            <a:off x="4945336" y="506727"/>
            <a:ext cx="6609921" cy="1526741"/>
          </a:xfrm>
        </p:spPr>
        <p:txBody>
          <a:bodyPr vert="horz" lIns="91440" tIns="45720" rIns="91440" bIns="45720" rtlCol="0" anchor="ctr">
            <a:normAutofit/>
          </a:bodyPr>
          <a:lstStyle/>
          <a:p>
            <a:pPr indent="-228600">
              <a:buFont typeface="Arial" panose="020B0604020202020204" pitchFamily="34" charset="0"/>
              <a:buChar char="•"/>
            </a:pPr>
            <a:endParaRPr lang="en-US" sz="2200" dirty="0">
              <a:solidFill>
                <a:schemeClr val="bg1"/>
              </a:solidFill>
            </a:endParaRPr>
          </a:p>
          <a:p>
            <a:pPr indent="-228600">
              <a:buFont typeface="Arial" panose="020B0604020202020204" pitchFamily="34" charset="0"/>
              <a:buChar char="•"/>
            </a:pPr>
            <a:endParaRPr lang="en-US" sz="2200" dirty="0">
              <a:solidFill>
                <a:schemeClr val="bg1"/>
              </a:solidFill>
            </a:endParaRPr>
          </a:p>
        </p:txBody>
      </p:sp>
      <p:pic>
        <p:nvPicPr>
          <p:cNvPr id="9" name="Content Placeholder 8" descr="Text&#10;&#10;Description automatically generated">
            <a:extLst>
              <a:ext uri="{FF2B5EF4-FFF2-40B4-BE49-F238E27FC236}">
                <a16:creationId xmlns:a16="http://schemas.microsoft.com/office/drawing/2014/main" id="{AC0C2E91-CDD3-8C64-94B0-F37BF97B0AD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54544" y="2350983"/>
            <a:ext cx="10030691" cy="3926054"/>
          </a:xfrm>
        </p:spPr>
      </p:pic>
    </p:spTree>
    <p:extLst>
      <p:ext uri="{BB962C8B-B14F-4D97-AF65-F5344CB8AC3E}">
        <p14:creationId xmlns:p14="http://schemas.microsoft.com/office/powerpoint/2010/main" val="3680486709"/>
      </p:ext>
    </p:extLst>
  </p:cSld>
  <p:clrMapOvr>
    <a:masterClrMapping/>
  </p:clrMapOvr>
  <mc:AlternateContent xmlns:mc="http://schemas.openxmlformats.org/markup-compatibility/2006">
    <mc:Choice xmlns:p14="http://schemas.microsoft.com/office/powerpoint/2010/main" Requires="p14">
      <p:transition spd="slow" p14:dur="2000" advClick="0" advTm="16000"/>
    </mc:Choice>
    <mc:Fallback>
      <p:transition spd="slow" advClick="0" advTm="16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B8674FC-BE0A-49A1-91B4-FD102E3001A2}"/>
              </a:ext>
            </a:extLst>
          </p:cNvPr>
          <p:cNvSpPr>
            <a:spLocks noGrp="1"/>
          </p:cNvSpPr>
          <p:nvPr>
            <p:ph type="title"/>
          </p:nvPr>
        </p:nvSpPr>
        <p:spPr>
          <a:xfrm>
            <a:off x="649270" y="506727"/>
            <a:ext cx="3885141" cy="1526741"/>
          </a:xfrm>
        </p:spPr>
        <p:txBody>
          <a:bodyPr vert="horz" lIns="91440" tIns="45720" rIns="91440" bIns="45720" rtlCol="0" anchor="ctr">
            <a:normAutofit/>
          </a:bodyPr>
          <a:lstStyle/>
          <a:p>
            <a:pPr algn="r"/>
            <a:r>
              <a:rPr lang="en-US" sz="2600" dirty="0">
                <a:solidFill>
                  <a:schemeClr val="bg1"/>
                </a:solidFill>
              </a:rPr>
              <a:t>Proposal </a:t>
            </a:r>
          </a:p>
        </p:txBody>
      </p:sp>
      <p:cxnSp>
        <p:nvCxnSpPr>
          <p:cNvPr id="15" name="Straight Connector 14">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7042502A-EC55-4C8E-B164-245D94BEA80C}"/>
              </a:ext>
            </a:extLst>
          </p:cNvPr>
          <p:cNvSpPr>
            <a:spLocks noGrp="1"/>
          </p:cNvSpPr>
          <p:nvPr>
            <p:ph type="body" sz="half" idx="2"/>
          </p:nvPr>
        </p:nvSpPr>
        <p:spPr>
          <a:xfrm>
            <a:off x="4945336" y="506727"/>
            <a:ext cx="6609921" cy="1526741"/>
          </a:xfrm>
        </p:spPr>
        <p:txBody>
          <a:bodyPr vert="horz" lIns="91440" tIns="45720" rIns="91440" bIns="45720" rtlCol="0" anchor="ctr">
            <a:normAutofit/>
          </a:bodyPr>
          <a:lstStyle/>
          <a:p>
            <a:pPr indent="-228600">
              <a:buFont typeface="Arial" panose="020B0604020202020204" pitchFamily="34" charset="0"/>
              <a:buChar char="•"/>
            </a:pPr>
            <a:endParaRPr lang="en-US" sz="2200" dirty="0">
              <a:solidFill>
                <a:schemeClr val="bg1"/>
              </a:solidFill>
            </a:endParaRPr>
          </a:p>
          <a:p>
            <a:pPr indent="-228600">
              <a:buFont typeface="Arial" panose="020B0604020202020204" pitchFamily="34" charset="0"/>
              <a:buChar char="•"/>
            </a:pPr>
            <a:endParaRPr lang="en-US" sz="2200" dirty="0">
              <a:solidFill>
                <a:schemeClr val="bg1"/>
              </a:solidFill>
            </a:endParaRPr>
          </a:p>
        </p:txBody>
      </p:sp>
      <p:pic>
        <p:nvPicPr>
          <p:cNvPr id="7" name="Content Placeholder 6" descr="Text&#10;&#10;Description automatically generated">
            <a:extLst>
              <a:ext uri="{FF2B5EF4-FFF2-40B4-BE49-F238E27FC236}">
                <a16:creationId xmlns:a16="http://schemas.microsoft.com/office/drawing/2014/main" id="{99F29B25-4F3D-AE8C-4B52-8C45159A40B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9200" y="2529714"/>
            <a:ext cx="9550400" cy="3747323"/>
          </a:xfrm>
        </p:spPr>
      </p:pic>
    </p:spTree>
    <p:extLst>
      <p:ext uri="{BB962C8B-B14F-4D97-AF65-F5344CB8AC3E}">
        <p14:creationId xmlns:p14="http://schemas.microsoft.com/office/powerpoint/2010/main" val="1301522436"/>
      </p:ext>
    </p:extLst>
  </p:cSld>
  <p:clrMapOvr>
    <a:masterClrMapping/>
  </p:clrMapOvr>
  <mc:AlternateContent xmlns:mc="http://schemas.openxmlformats.org/markup-compatibility/2006">
    <mc:Choice xmlns:p14="http://schemas.microsoft.com/office/powerpoint/2010/main" Requires="p14">
      <p:transition spd="slow" p14:dur="2000" advClick="0" advTm="14000"/>
    </mc:Choice>
    <mc:Fallback>
      <p:transition spd="slow" advClick="0" advTm="14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B8674FC-BE0A-49A1-91B4-FD102E3001A2}"/>
              </a:ext>
            </a:extLst>
          </p:cNvPr>
          <p:cNvSpPr>
            <a:spLocks noGrp="1"/>
          </p:cNvSpPr>
          <p:nvPr>
            <p:ph type="title"/>
          </p:nvPr>
        </p:nvSpPr>
        <p:spPr>
          <a:xfrm>
            <a:off x="649270" y="506727"/>
            <a:ext cx="3885141" cy="1526741"/>
          </a:xfrm>
        </p:spPr>
        <p:txBody>
          <a:bodyPr vert="horz" lIns="91440" tIns="45720" rIns="91440" bIns="45720" rtlCol="0" anchor="ctr">
            <a:normAutofit/>
          </a:bodyPr>
          <a:lstStyle/>
          <a:p>
            <a:pPr algn="r"/>
            <a:r>
              <a:rPr lang="en-US" sz="2600" dirty="0">
                <a:solidFill>
                  <a:schemeClr val="bg1"/>
                </a:solidFill>
              </a:rPr>
              <a:t>Vote </a:t>
            </a:r>
          </a:p>
        </p:txBody>
      </p:sp>
      <p:cxnSp>
        <p:nvCxnSpPr>
          <p:cNvPr id="15" name="Straight Connector 14">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7042502A-EC55-4C8E-B164-245D94BEA80C}"/>
              </a:ext>
            </a:extLst>
          </p:cNvPr>
          <p:cNvSpPr>
            <a:spLocks noGrp="1"/>
          </p:cNvSpPr>
          <p:nvPr>
            <p:ph type="body" sz="half" idx="2"/>
          </p:nvPr>
        </p:nvSpPr>
        <p:spPr>
          <a:xfrm>
            <a:off x="4945336" y="506727"/>
            <a:ext cx="6609921" cy="1526741"/>
          </a:xfrm>
        </p:spPr>
        <p:txBody>
          <a:bodyPr vert="horz" lIns="91440" tIns="45720" rIns="91440" bIns="45720" rtlCol="0" anchor="ctr">
            <a:normAutofit/>
          </a:bodyPr>
          <a:lstStyle/>
          <a:p>
            <a:pPr indent="-228600">
              <a:buFont typeface="Arial" panose="020B0604020202020204" pitchFamily="34" charset="0"/>
              <a:buChar char="•"/>
            </a:pPr>
            <a:endParaRPr lang="en-US" sz="2200" dirty="0">
              <a:solidFill>
                <a:schemeClr val="bg1"/>
              </a:solidFill>
            </a:endParaRPr>
          </a:p>
          <a:p>
            <a:pPr indent="-228600">
              <a:buFont typeface="Arial" panose="020B0604020202020204" pitchFamily="34" charset="0"/>
              <a:buChar char="•"/>
            </a:pPr>
            <a:endParaRPr lang="en-US" sz="2200" dirty="0">
              <a:solidFill>
                <a:schemeClr val="bg1"/>
              </a:solidFill>
            </a:endParaRPr>
          </a:p>
        </p:txBody>
      </p:sp>
      <p:pic>
        <p:nvPicPr>
          <p:cNvPr id="8" name="Content Placeholder 7" descr="Text&#10;&#10;Description automatically generated">
            <a:extLst>
              <a:ext uri="{FF2B5EF4-FFF2-40B4-BE49-F238E27FC236}">
                <a16:creationId xmlns:a16="http://schemas.microsoft.com/office/drawing/2014/main" id="{E7FA3588-D067-690D-5EB3-AD70B74841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22400" y="2425219"/>
            <a:ext cx="9633527" cy="4326563"/>
          </a:xfrm>
        </p:spPr>
      </p:pic>
    </p:spTree>
    <p:extLst>
      <p:ext uri="{BB962C8B-B14F-4D97-AF65-F5344CB8AC3E}">
        <p14:creationId xmlns:p14="http://schemas.microsoft.com/office/powerpoint/2010/main" val="106357077"/>
      </p:ext>
    </p:extLst>
  </p:cSld>
  <p:clrMapOvr>
    <a:masterClrMapping/>
  </p:clrMapOvr>
  <mc:AlternateContent xmlns:mc="http://schemas.openxmlformats.org/markup-compatibility/2006">
    <mc:Choice xmlns:p14="http://schemas.microsoft.com/office/powerpoint/2010/main" Requires="p14">
      <p:transition spd="slow" p14:dur="2000" advClick="0" advTm="15000"/>
    </mc:Choice>
    <mc:Fallback>
      <p:transition spd="slow" advClick="0" advTm="15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B8674FC-BE0A-49A1-91B4-FD102E3001A2}"/>
              </a:ext>
            </a:extLst>
          </p:cNvPr>
          <p:cNvSpPr>
            <a:spLocks noGrp="1"/>
          </p:cNvSpPr>
          <p:nvPr>
            <p:ph type="title"/>
          </p:nvPr>
        </p:nvSpPr>
        <p:spPr>
          <a:xfrm>
            <a:off x="649270" y="506727"/>
            <a:ext cx="3885141" cy="1526741"/>
          </a:xfrm>
        </p:spPr>
        <p:txBody>
          <a:bodyPr vert="horz" lIns="91440" tIns="45720" rIns="91440" bIns="45720" rtlCol="0" anchor="ctr">
            <a:normAutofit/>
          </a:bodyPr>
          <a:lstStyle/>
          <a:p>
            <a:pPr algn="r"/>
            <a:r>
              <a:rPr lang="en-US" sz="2600" dirty="0">
                <a:solidFill>
                  <a:schemeClr val="bg1"/>
                </a:solidFill>
              </a:rPr>
              <a:t>Vote </a:t>
            </a:r>
          </a:p>
        </p:txBody>
      </p:sp>
      <p:cxnSp>
        <p:nvCxnSpPr>
          <p:cNvPr id="15" name="Straight Connector 14">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7042502A-EC55-4C8E-B164-245D94BEA80C}"/>
              </a:ext>
            </a:extLst>
          </p:cNvPr>
          <p:cNvSpPr>
            <a:spLocks noGrp="1"/>
          </p:cNvSpPr>
          <p:nvPr>
            <p:ph type="body" sz="half" idx="2"/>
          </p:nvPr>
        </p:nvSpPr>
        <p:spPr>
          <a:xfrm>
            <a:off x="4945336" y="506727"/>
            <a:ext cx="6609921" cy="1526741"/>
          </a:xfrm>
        </p:spPr>
        <p:txBody>
          <a:bodyPr vert="horz" lIns="91440" tIns="45720" rIns="91440" bIns="45720" rtlCol="0" anchor="ctr">
            <a:normAutofit/>
          </a:bodyPr>
          <a:lstStyle/>
          <a:p>
            <a:pPr indent="-228600">
              <a:buFont typeface="Arial" panose="020B0604020202020204" pitchFamily="34" charset="0"/>
              <a:buChar char="•"/>
            </a:pPr>
            <a:endParaRPr lang="en-US" sz="2200" dirty="0">
              <a:solidFill>
                <a:schemeClr val="bg1"/>
              </a:solidFill>
            </a:endParaRPr>
          </a:p>
          <a:p>
            <a:pPr indent="-228600">
              <a:buFont typeface="Arial" panose="020B0604020202020204" pitchFamily="34" charset="0"/>
              <a:buChar char="•"/>
            </a:pPr>
            <a:endParaRPr lang="en-US" sz="2200" dirty="0">
              <a:solidFill>
                <a:schemeClr val="bg1"/>
              </a:solidFill>
            </a:endParaRPr>
          </a:p>
        </p:txBody>
      </p:sp>
      <p:pic>
        <p:nvPicPr>
          <p:cNvPr id="8" name="Content Placeholder 7" descr="Text&#10;&#10;Description automatically generated">
            <a:extLst>
              <a:ext uri="{FF2B5EF4-FFF2-40B4-BE49-F238E27FC236}">
                <a16:creationId xmlns:a16="http://schemas.microsoft.com/office/drawing/2014/main" id="{E7FA3588-D067-690D-5EB3-AD70B74841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22400" y="2425219"/>
            <a:ext cx="9633527" cy="4326563"/>
          </a:xfrm>
        </p:spPr>
      </p:pic>
    </p:spTree>
    <p:extLst>
      <p:ext uri="{BB962C8B-B14F-4D97-AF65-F5344CB8AC3E}">
        <p14:creationId xmlns:p14="http://schemas.microsoft.com/office/powerpoint/2010/main" val="1336284031"/>
      </p:ext>
    </p:extLst>
  </p:cSld>
  <p:clrMapOvr>
    <a:masterClrMapping/>
  </p:clrMapOvr>
  <mc:AlternateContent xmlns:mc="http://schemas.openxmlformats.org/markup-compatibility/2006">
    <mc:Choice xmlns:p14="http://schemas.microsoft.com/office/powerpoint/2010/main" Requires="p14">
      <p:transition spd="slow" p14:dur="2000" advClick="0" advTm="16000"/>
    </mc:Choice>
    <mc:Fallback>
      <p:transition spd="slow" advClick="0" advTm="16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B8674FC-BE0A-49A1-91B4-FD102E3001A2}"/>
              </a:ext>
            </a:extLst>
          </p:cNvPr>
          <p:cNvSpPr>
            <a:spLocks noGrp="1"/>
          </p:cNvSpPr>
          <p:nvPr>
            <p:ph type="title"/>
          </p:nvPr>
        </p:nvSpPr>
        <p:spPr>
          <a:xfrm>
            <a:off x="649270" y="506727"/>
            <a:ext cx="3885141" cy="1526741"/>
          </a:xfrm>
        </p:spPr>
        <p:txBody>
          <a:bodyPr vert="horz" lIns="91440" tIns="45720" rIns="91440" bIns="45720" rtlCol="0" anchor="ctr">
            <a:normAutofit/>
          </a:bodyPr>
          <a:lstStyle/>
          <a:p>
            <a:pPr algn="r"/>
            <a:r>
              <a:rPr lang="en-US" sz="2600" dirty="0">
                <a:solidFill>
                  <a:schemeClr val="bg1"/>
                </a:solidFill>
              </a:rPr>
              <a:t>Winning Proposal Name </a:t>
            </a:r>
          </a:p>
        </p:txBody>
      </p:sp>
      <p:cxnSp>
        <p:nvCxnSpPr>
          <p:cNvPr id="15" name="Straight Connector 14">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7042502A-EC55-4C8E-B164-245D94BEA80C}"/>
              </a:ext>
            </a:extLst>
          </p:cNvPr>
          <p:cNvSpPr>
            <a:spLocks noGrp="1"/>
          </p:cNvSpPr>
          <p:nvPr>
            <p:ph type="body" sz="half" idx="2"/>
          </p:nvPr>
        </p:nvSpPr>
        <p:spPr>
          <a:xfrm>
            <a:off x="4945336" y="506727"/>
            <a:ext cx="6609921" cy="1526741"/>
          </a:xfrm>
        </p:spPr>
        <p:txBody>
          <a:bodyPr vert="horz" lIns="91440" tIns="45720" rIns="91440" bIns="45720" rtlCol="0" anchor="ctr">
            <a:normAutofit/>
          </a:bodyPr>
          <a:lstStyle/>
          <a:p>
            <a:pPr indent="-228600">
              <a:buFont typeface="Arial" panose="020B0604020202020204" pitchFamily="34" charset="0"/>
              <a:buChar char="•"/>
            </a:pPr>
            <a:endParaRPr lang="en-US" sz="2200" dirty="0">
              <a:solidFill>
                <a:schemeClr val="bg1"/>
              </a:solidFill>
            </a:endParaRPr>
          </a:p>
          <a:p>
            <a:pPr indent="-228600">
              <a:buFont typeface="Arial" panose="020B0604020202020204" pitchFamily="34" charset="0"/>
              <a:buChar char="•"/>
            </a:pPr>
            <a:endParaRPr lang="en-US" sz="2200" dirty="0">
              <a:solidFill>
                <a:schemeClr val="bg1"/>
              </a:solidFill>
            </a:endParaRPr>
          </a:p>
        </p:txBody>
      </p:sp>
      <p:pic>
        <p:nvPicPr>
          <p:cNvPr id="7" name="Content Placeholder 6" descr="Text&#10;&#10;Description automatically generated">
            <a:extLst>
              <a:ext uri="{FF2B5EF4-FFF2-40B4-BE49-F238E27FC236}">
                <a16:creationId xmlns:a16="http://schemas.microsoft.com/office/drawing/2014/main" id="{3209562B-7394-8B96-34B1-298FAEE7E5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1418" y="2425219"/>
            <a:ext cx="8950037" cy="4079850"/>
          </a:xfrm>
        </p:spPr>
      </p:pic>
    </p:spTree>
    <p:extLst>
      <p:ext uri="{BB962C8B-B14F-4D97-AF65-F5344CB8AC3E}">
        <p14:creationId xmlns:p14="http://schemas.microsoft.com/office/powerpoint/2010/main" val="2406663322"/>
      </p:ext>
    </p:extLst>
  </p:cSld>
  <p:clrMapOvr>
    <a:masterClrMapping/>
  </p:clrMapOvr>
  <mc:AlternateContent xmlns:mc="http://schemas.openxmlformats.org/markup-compatibility/2006">
    <mc:Choice xmlns:p14="http://schemas.microsoft.com/office/powerpoint/2010/main" Requires="p14">
      <p:transition spd="slow" p14:dur="2000" advClick="0" advTm="15000"/>
    </mc:Choice>
    <mc:Fallback>
      <p:transition spd="slow" advClick="0" advTm="1500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B8674FC-BE0A-49A1-91B4-FD102E3001A2}"/>
              </a:ext>
            </a:extLst>
          </p:cNvPr>
          <p:cNvSpPr>
            <a:spLocks noGrp="1"/>
          </p:cNvSpPr>
          <p:nvPr>
            <p:ph type="title"/>
          </p:nvPr>
        </p:nvSpPr>
        <p:spPr>
          <a:xfrm>
            <a:off x="649270" y="506727"/>
            <a:ext cx="3885141" cy="1526741"/>
          </a:xfrm>
        </p:spPr>
        <p:txBody>
          <a:bodyPr vert="horz" lIns="91440" tIns="45720" rIns="91440" bIns="45720" rtlCol="0" anchor="ctr">
            <a:normAutofit/>
          </a:bodyPr>
          <a:lstStyle/>
          <a:p>
            <a:pPr algn="r"/>
            <a:r>
              <a:rPr lang="en-US" sz="2600" dirty="0">
                <a:solidFill>
                  <a:schemeClr val="bg1"/>
                </a:solidFill>
              </a:rPr>
              <a:t>Ballot Smart Contract Deployed in Remix</a:t>
            </a:r>
          </a:p>
        </p:txBody>
      </p:sp>
      <p:cxnSp>
        <p:nvCxnSpPr>
          <p:cNvPr id="15" name="Straight Connector 14">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7042502A-EC55-4C8E-B164-245D94BEA80C}"/>
              </a:ext>
            </a:extLst>
          </p:cNvPr>
          <p:cNvSpPr>
            <a:spLocks noGrp="1"/>
          </p:cNvSpPr>
          <p:nvPr>
            <p:ph type="body" sz="half" idx="2"/>
          </p:nvPr>
        </p:nvSpPr>
        <p:spPr>
          <a:xfrm>
            <a:off x="4945336" y="506727"/>
            <a:ext cx="6609921" cy="1526741"/>
          </a:xfrm>
        </p:spPr>
        <p:txBody>
          <a:bodyPr vert="horz" lIns="91440" tIns="45720" rIns="91440" bIns="45720" rtlCol="0" anchor="ctr">
            <a:normAutofit fontScale="85000" lnSpcReduction="10000"/>
          </a:bodyPr>
          <a:lstStyle/>
          <a:p>
            <a:r>
              <a:rPr lang="en-US" dirty="0">
                <a:solidFill>
                  <a:schemeClr val="bg1"/>
                </a:solidFill>
              </a:rPr>
              <a:t>I know I don’t speak for myself when I say that creating a smart contract on the back end, and launching a </a:t>
            </a:r>
            <a:r>
              <a:rPr lang="en-US" dirty="0" err="1">
                <a:solidFill>
                  <a:schemeClr val="bg1"/>
                </a:solidFill>
              </a:rPr>
              <a:t>dApp</a:t>
            </a:r>
            <a:r>
              <a:rPr lang="en-US" dirty="0">
                <a:solidFill>
                  <a:schemeClr val="bg1"/>
                </a:solidFill>
              </a:rPr>
              <a:t> on the front end, is something that requires a little bit more than a few weeks of learning and experimenting. So, the best one can do is build upon what has already been created, or attempt to explain it to others as best as one can. The code used for the “Ballot” smart contract is from and based on solidity here </a:t>
            </a:r>
            <a:r>
              <a:rPr lang="en-US" dirty="0">
                <a:hlinkClick r:id="rId2"/>
              </a:rPr>
              <a:t>Solidity by Example — Solidity 0.8.14 documentation (soliditylang.org)</a:t>
            </a:r>
            <a:r>
              <a:rPr lang="en-US" dirty="0"/>
              <a:t>. </a:t>
            </a:r>
            <a:r>
              <a:rPr lang="en-US" dirty="0">
                <a:solidFill>
                  <a:schemeClr val="bg1"/>
                </a:solidFill>
              </a:rPr>
              <a:t>Still, simply copying and pasting the code is not enough, you will get many errors when you try to compile it. So you will have to spend time debugging.  </a:t>
            </a:r>
          </a:p>
          <a:p>
            <a:pPr indent="-228600">
              <a:buFont typeface="Arial" panose="020B0604020202020204" pitchFamily="34" charset="0"/>
              <a:buChar char="•"/>
            </a:pPr>
            <a:endParaRPr lang="en-US" sz="2200" dirty="0">
              <a:solidFill>
                <a:schemeClr val="bg1"/>
              </a:solidFill>
            </a:endParaRPr>
          </a:p>
        </p:txBody>
      </p:sp>
      <p:pic>
        <p:nvPicPr>
          <p:cNvPr id="8" name="Content Placeholder 7" descr="Graphical user interface, application&#10;&#10;Description automatically generated">
            <a:extLst>
              <a:ext uri="{FF2B5EF4-FFF2-40B4-BE49-F238E27FC236}">
                <a16:creationId xmlns:a16="http://schemas.microsoft.com/office/drawing/2014/main" id="{301A839A-7A8E-4C7A-396D-34722125699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98764" y="2350983"/>
            <a:ext cx="10889671" cy="4354617"/>
          </a:xfrm>
        </p:spPr>
      </p:pic>
    </p:spTree>
    <p:extLst>
      <p:ext uri="{BB962C8B-B14F-4D97-AF65-F5344CB8AC3E}">
        <p14:creationId xmlns:p14="http://schemas.microsoft.com/office/powerpoint/2010/main" val="3670689819"/>
      </p:ext>
    </p:extLst>
  </p:cSld>
  <p:clrMapOvr>
    <a:masterClrMapping/>
  </p:clrMapOvr>
  <mc:AlternateContent xmlns:mc="http://schemas.openxmlformats.org/markup-compatibility/2006">
    <mc:Choice xmlns:p14="http://schemas.microsoft.com/office/powerpoint/2010/main" Requires="p14">
      <p:transition spd="slow" p14:dur="2000" advClick="0" advTm="15000"/>
    </mc:Choice>
    <mc:Fallback>
      <p:transition spd="slow" advClick="0" advTm="15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C9A416-531B-BB56-3D1E-B6FCD4426E99}"/>
              </a:ext>
            </a:extLst>
          </p:cNvPr>
          <p:cNvSpPr>
            <a:spLocks noGrp="1"/>
          </p:cNvSpPr>
          <p:nvPr>
            <p:ph type="title"/>
          </p:nvPr>
        </p:nvSpPr>
        <p:spPr>
          <a:xfrm>
            <a:off x="1371599" y="294538"/>
            <a:ext cx="9895951" cy="1033669"/>
          </a:xfrm>
        </p:spPr>
        <p:txBody>
          <a:bodyPr>
            <a:normAutofit/>
          </a:bodyPr>
          <a:lstStyle/>
          <a:p>
            <a:r>
              <a:rPr lang="en-US" sz="6000" b="1" dirty="0">
                <a:solidFill>
                  <a:srgbClr val="FFFFFF"/>
                </a:solidFill>
              </a:rPr>
              <a:t>What is </a:t>
            </a:r>
            <a:r>
              <a:rPr lang="en-US" sz="6000" b="1" dirty="0" err="1">
                <a:solidFill>
                  <a:srgbClr val="FFFFFF"/>
                </a:solidFill>
              </a:rPr>
              <a:t>ProjectIII</a:t>
            </a:r>
            <a:r>
              <a:rPr lang="en-US" sz="6000" b="1" dirty="0">
                <a:solidFill>
                  <a:srgbClr val="FFFFFF"/>
                </a:solidFill>
              </a:rPr>
              <a:t> about?</a:t>
            </a:r>
          </a:p>
        </p:txBody>
      </p:sp>
      <p:sp>
        <p:nvSpPr>
          <p:cNvPr id="3" name="Content Placeholder 2">
            <a:extLst>
              <a:ext uri="{FF2B5EF4-FFF2-40B4-BE49-F238E27FC236}">
                <a16:creationId xmlns:a16="http://schemas.microsoft.com/office/drawing/2014/main" id="{22F1E5DC-7A31-577F-1B91-698360453FFF}"/>
              </a:ext>
            </a:extLst>
          </p:cNvPr>
          <p:cNvSpPr>
            <a:spLocks noGrp="1"/>
          </p:cNvSpPr>
          <p:nvPr>
            <p:ph idx="1"/>
          </p:nvPr>
        </p:nvSpPr>
        <p:spPr>
          <a:xfrm>
            <a:off x="1371599" y="2318197"/>
            <a:ext cx="9724031" cy="3683358"/>
          </a:xfrm>
        </p:spPr>
        <p:txBody>
          <a:bodyPr anchor="ctr">
            <a:normAutofit/>
          </a:bodyPr>
          <a:lstStyle/>
          <a:p>
            <a:r>
              <a:rPr lang="en-US" sz="3600" b="1" i="0" dirty="0" err="1">
                <a:solidFill>
                  <a:srgbClr val="0E1116"/>
                </a:solidFill>
                <a:effectLst/>
                <a:latin typeface="-apple-system"/>
              </a:rPr>
              <a:t>ProjectIII</a:t>
            </a:r>
            <a:r>
              <a:rPr lang="en-US" sz="3600" b="1" i="0" dirty="0">
                <a:solidFill>
                  <a:srgbClr val="0E1116"/>
                </a:solidFill>
                <a:effectLst/>
                <a:latin typeface="-apple-system"/>
              </a:rPr>
              <a:t> is required by the UM BC class. Here, I will attempt to create decentralized applications aimed to perform two things: </a:t>
            </a:r>
          </a:p>
          <a:p>
            <a:pPr marL="742950" indent="-742950">
              <a:buFont typeface="+mj-lt"/>
              <a:buAutoNum type="arabicPeriod"/>
            </a:pPr>
            <a:r>
              <a:rPr lang="en-US" sz="3600" b="1" i="0" dirty="0">
                <a:solidFill>
                  <a:srgbClr val="0E1116"/>
                </a:solidFill>
                <a:effectLst/>
                <a:latin typeface="-apple-system"/>
              </a:rPr>
              <a:t>A ballot for an annual Board of Directors election; and </a:t>
            </a:r>
          </a:p>
          <a:p>
            <a:pPr marL="742950" indent="-742950">
              <a:buFont typeface="+mj-lt"/>
              <a:buAutoNum type="arabicPeriod"/>
            </a:pPr>
            <a:r>
              <a:rPr lang="en-US" sz="3600" b="1" i="0" dirty="0">
                <a:solidFill>
                  <a:srgbClr val="0E1116"/>
                </a:solidFill>
                <a:effectLst/>
                <a:latin typeface="-apple-system"/>
              </a:rPr>
              <a:t>A ballot to vote for an annual </a:t>
            </a:r>
            <a:r>
              <a:rPr lang="en-US" sz="3600" b="1" i="0">
                <a:solidFill>
                  <a:srgbClr val="0E1116"/>
                </a:solidFill>
                <a:effectLst/>
                <a:latin typeface="-apple-system"/>
              </a:rPr>
              <a:t>budget.</a:t>
            </a:r>
          </a:p>
          <a:p>
            <a:pPr marL="0" indent="0">
              <a:buNone/>
            </a:pPr>
            <a:endParaRPr lang="en-US" sz="3600" b="1" i="0" dirty="0">
              <a:solidFill>
                <a:srgbClr val="0E1116"/>
              </a:solidFill>
              <a:effectLst/>
              <a:latin typeface="-apple-system"/>
            </a:endParaRPr>
          </a:p>
          <a:p>
            <a:pPr marL="0" indent="0">
              <a:buNone/>
            </a:pPr>
            <a:endParaRPr lang="en-US" sz="2000" dirty="0"/>
          </a:p>
        </p:txBody>
      </p:sp>
    </p:spTree>
    <p:extLst>
      <p:ext uri="{BB962C8B-B14F-4D97-AF65-F5344CB8AC3E}">
        <p14:creationId xmlns:p14="http://schemas.microsoft.com/office/powerpoint/2010/main" val="3534823912"/>
      </p:ext>
    </p:extLst>
  </p:cSld>
  <p:clrMapOvr>
    <a:masterClrMapping/>
  </p:clrMapOvr>
  <mc:AlternateContent xmlns:mc="http://schemas.openxmlformats.org/markup-compatibility/2006">
    <mc:Choice xmlns:p14="http://schemas.microsoft.com/office/powerpoint/2010/main" Requires="p14">
      <p:transition spd="slow" p14:dur="2000" advClick="0" advTm="45000"/>
    </mc:Choice>
    <mc:Fallback>
      <p:transition spd="slow" advClick="0" advTm="4500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B8674FC-BE0A-49A1-91B4-FD102E3001A2}"/>
              </a:ext>
            </a:extLst>
          </p:cNvPr>
          <p:cNvSpPr>
            <a:spLocks noGrp="1"/>
          </p:cNvSpPr>
          <p:nvPr>
            <p:ph type="title"/>
          </p:nvPr>
        </p:nvSpPr>
        <p:spPr>
          <a:xfrm>
            <a:off x="649270" y="506727"/>
            <a:ext cx="3885141" cy="1526741"/>
          </a:xfrm>
        </p:spPr>
        <p:txBody>
          <a:bodyPr vert="horz" lIns="91440" tIns="45720" rIns="91440" bIns="45720" rtlCol="0" anchor="ctr">
            <a:normAutofit/>
          </a:bodyPr>
          <a:lstStyle/>
          <a:p>
            <a:pPr algn="r"/>
            <a:r>
              <a:rPr lang="en-US" sz="2600" dirty="0">
                <a:solidFill>
                  <a:schemeClr val="bg1"/>
                </a:solidFill>
              </a:rPr>
              <a:t>Budget Smart Contract Deployed in Remix</a:t>
            </a:r>
          </a:p>
        </p:txBody>
      </p:sp>
      <p:cxnSp>
        <p:nvCxnSpPr>
          <p:cNvPr id="15" name="Straight Connector 14">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7042502A-EC55-4C8E-B164-245D94BEA80C}"/>
              </a:ext>
            </a:extLst>
          </p:cNvPr>
          <p:cNvSpPr>
            <a:spLocks noGrp="1"/>
          </p:cNvSpPr>
          <p:nvPr>
            <p:ph type="body" sz="half" idx="2"/>
          </p:nvPr>
        </p:nvSpPr>
        <p:spPr>
          <a:xfrm>
            <a:off x="4945336" y="506727"/>
            <a:ext cx="6609921" cy="1526741"/>
          </a:xfrm>
        </p:spPr>
        <p:txBody>
          <a:bodyPr vert="horz" lIns="91440" tIns="45720" rIns="91440" bIns="45720" rtlCol="0" anchor="ctr">
            <a:normAutofit/>
          </a:bodyPr>
          <a:lstStyle/>
          <a:p>
            <a:r>
              <a:rPr lang="en-US" sz="1400" dirty="0">
                <a:solidFill>
                  <a:schemeClr val="bg1"/>
                </a:solidFill>
              </a:rPr>
              <a:t>The code used for the “Budget” smart contract is from and based on solidity here </a:t>
            </a:r>
            <a:r>
              <a:rPr lang="en-US" sz="1400" dirty="0">
                <a:hlinkClick r:id="rId2"/>
              </a:rPr>
              <a:t>Solidity by Example — Solidity 0.8.14 documentation (soliditylang.org)</a:t>
            </a:r>
            <a:r>
              <a:rPr lang="en-US" sz="1400" dirty="0"/>
              <a:t>. </a:t>
            </a:r>
            <a:r>
              <a:rPr lang="en-US" sz="1400" dirty="0">
                <a:solidFill>
                  <a:schemeClr val="bg1"/>
                </a:solidFill>
              </a:rPr>
              <a:t>Still, simply copying and pasting the code is not enough, you will get many errors when you try to compile it. So you will have to spend time debugging. Here, I also changed some of   </a:t>
            </a:r>
          </a:p>
          <a:p>
            <a:endParaRPr lang="en-US" sz="1400" dirty="0">
              <a:solidFill>
                <a:schemeClr val="bg1"/>
              </a:solidFill>
            </a:endParaRPr>
          </a:p>
          <a:p>
            <a:pPr indent="-228600">
              <a:buFont typeface="Arial" panose="020B0604020202020204" pitchFamily="34" charset="0"/>
              <a:buChar char="•"/>
            </a:pPr>
            <a:endParaRPr lang="en-US" sz="2200" dirty="0">
              <a:solidFill>
                <a:schemeClr val="bg1"/>
              </a:solidFill>
            </a:endParaRPr>
          </a:p>
        </p:txBody>
      </p:sp>
      <p:pic>
        <p:nvPicPr>
          <p:cNvPr id="7" name="Content Placeholder 6" descr="Background pattern&#10;&#10;Description automatically generated">
            <a:extLst>
              <a:ext uri="{FF2B5EF4-FFF2-40B4-BE49-F238E27FC236}">
                <a16:creationId xmlns:a16="http://schemas.microsoft.com/office/drawing/2014/main" id="{DC416336-B088-2944-DF46-03FC7FDFB47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3308" y="2502569"/>
            <a:ext cx="11438793" cy="4291264"/>
          </a:xfrm>
        </p:spPr>
      </p:pic>
    </p:spTree>
    <p:extLst>
      <p:ext uri="{BB962C8B-B14F-4D97-AF65-F5344CB8AC3E}">
        <p14:creationId xmlns:p14="http://schemas.microsoft.com/office/powerpoint/2010/main" val="1920663029"/>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0048C-3724-45DA-BFEB-D29E4FEE3424}"/>
              </a:ext>
            </a:extLst>
          </p:cNvPr>
          <p:cNvSpPr>
            <a:spLocks noGrp="1"/>
          </p:cNvSpPr>
          <p:nvPr>
            <p:ph type="title"/>
          </p:nvPr>
        </p:nvSpPr>
        <p:spPr/>
        <p:txBody>
          <a:bodyPr/>
          <a:lstStyle/>
          <a:p>
            <a:r>
              <a:rPr lang="en-US" dirty="0"/>
              <a:t>Tools</a:t>
            </a:r>
          </a:p>
        </p:txBody>
      </p:sp>
      <p:sp>
        <p:nvSpPr>
          <p:cNvPr id="3" name="Content Placeholder 2">
            <a:extLst>
              <a:ext uri="{FF2B5EF4-FFF2-40B4-BE49-F238E27FC236}">
                <a16:creationId xmlns:a16="http://schemas.microsoft.com/office/drawing/2014/main" id="{75A2E7D7-BF18-4055-8CA6-0387E08E1BB1}"/>
              </a:ext>
            </a:extLst>
          </p:cNvPr>
          <p:cNvSpPr>
            <a:spLocks noGrp="1"/>
          </p:cNvSpPr>
          <p:nvPr>
            <p:ph idx="1"/>
          </p:nvPr>
        </p:nvSpPr>
        <p:spPr/>
        <p:txBody>
          <a:bodyPr>
            <a:normAutofit/>
          </a:bodyPr>
          <a:lstStyle/>
          <a:p>
            <a:pPr algn="l">
              <a:buFont typeface="Arial" panose="020B0604020202020204" pitchFamily="34" charset="0"/>
              <a:buChar char="•"/>
            </a:pPr>
            <a:r>
              <a:rPr lang="en-US" b="0" i="0" dirty="0">
                <a:solidFill>
                  <a:srgbClr val="0E1116"/>
                </a:solidFill>
                <a:effectLst/>
                <a:latin typeface="-apple-system"/>
              </a:rPr>
              <a:t>Solidity</a:t>
            </a:r>
          </a:p>
          <a:p>
            <a:pPr algn="l">
              <a:buFont typeface="Arial" panose="020B0604020202020204" pitchFamily="34" charset="0"/>
              <a:buChar char="•"/>
            </a:pPr>
            <a:r>
              <a:rPr lang="en-US" b="0" i="0" dirty="0">
                <a:solidFill>
                  <a:srgbClr val="0E1116"/>
                </a:solidFill>
                <a:effectLst/>
                <a:latin typeface="-apple-system"/>
              </a:rPr>
              <a:t>Remix IDE</a:t>
            </a:r>
          </a:p>
          <a:p>
            <a:pPr algn="l">
              <a:buFont typeface="Arial" panose="020B0604020202020204" pitchFamily="34" charset="0"/>
              <a:buChar char="•"/>
            </a:pPr>
            <a:r>
              <a:rPr lang="en-US" dirty="0" err="1">
                <a:solidFill>
                  <a:srgbClr val="0E1116"/>
                </a:solidFill>
                <a:latin typeface="-apple-system"/>
              </a:rPr>
              <a:t>Ganche</a:t>
            </a:r>
            <a:endParaRPr lang="en-US" dirty="0">
              <a:solidFill>
                <a:srgbClr val="0E1116"/>
              </a:solidFill>
              <a:latin typeface="-apple-system"/>
            </a:endParaRPr>
          </a:p>
          <a:p>
            <a:pPr algn="l">
              <a:buFont typeface="Arial" panose="020B0604020202020204" pitchFamily="34" charset="0"/>
              <a:buChar char="•"/>
            </a:pPr>
            <a:endParaRPr lang="en-US" b="0" i="0" dirty="0">
              <a:solidFill>
                <a:srgbClr val="0E1116"/>
              </a:solidFill>
              <a:effectLst/>
              <a:latin typeface="-apple-system"/>
            </a:endParaRPr>
          </a:p>
        </p:txBody>
      </p:sp>
    </p:spTree>
    <p:extLst>
      <p:ext uri="{BB962C8B-B14F-4D97-AF65-F5344CB8AC3E}">
        <p14:creationId xmlns:p14="http://schemas.microsoft.com/office/powerpoint/2010/main" val="4266089701"/>
      </p:ext>
    </p:extLst>
  </p:cSld>
  <p:clrMapOvr>
    <a:masterClrMapping/>
  </p:clrMapOvr>
  <mc:AlternateContent xmlns:mc="http://schemas.openxmlformats.org/markup-compatibility/2006">
    <mc:Choice xmlns:p14="http://schemas.microsoft.com/office/powerpoint/2010/main" Requires="p14">
      <p:transition spd="slow" p14:dur="2000" advClick="0" advTm="7000"/>
    </mc:Choice>
    <mc:Fallback>
      <p:transition spd="slow" advClick="0" advTm="700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5E4891E-E0F0-4B42-B379-E25438045D5C}"/>
              </a:ext>
            </a:extLst>
          </p:cNvPr>
          <p:cNvSpPr>
            <a:spLocks noGrp="1"/>
          </p:cNvSpPr>
          <p:nvPr>
            <p:ph type="title"/>
          </p:nvPr>
        </p:nvSpPr>
        <p:spPr>
          <a:xfrm>
            <a:off x="2311147" y="365760"/>
            <a:ext cx="7569706" cy="1288238"/>
          </a:xfrm>
        </p:spPr>
        <p:txBody>
          <a:bodyPr anchor="ctr">
            <a:normAutofit/>
          </a:bodyPr>
          <a:lstStyle/>
          <a:p>
            <a:pPr algn="ctr"/>
            <a:r>
              <a:rPr lang="en-US" dirty="0"/>
              <a:t>Final Word	</a:t>
            </a:r>
          </a:p>
        </p:txBody>
      </p:sp>
      <p:sp>
        <p:nvSpPr>
          <p:cNvPr id="3" name="Content Placeholder 2">
            <a:extLst>
              <a:ext uri="{FF2B5EF4-FFF2-40B4-BE49-F238E27FC236}">
                <a16:creationId xmlns:a16="http://schemas.microsoft.com/office/drawing/2014/main" id="{56CCE334-249D-4059-A1E5-54B3FA1D5C7B}"/>
              </a:ext>
            </a:extLst>
          </p:cNvPr>
          <p:cNvSpPr>
            <a:spLocks noGrp="1"/>
          </p:cNvSpPr>
          <p:nvPr>
            <p:ph idx="1"/>
          </p:nvPr>
        </p:nvSpPr>
        <p:spPr>
          <a:xfrm>
            <a:off x="2165569" y="1956816"/>
            <a:ext cx="7860863" cy="4024884"/>
          </a:xfrm>
        </p:spPr>
        <p:txBody>
          <a:bodyPr anchor="t">
            <a:normAutofit fontScale="92500" lnSpcReduction="10000"/>
          </a:bodyPr>
          <a:lstStyle/>
          <a:p>
            <a:r>
              <a:rPr lang="en-US" sz="2400" b="0" i="0" dirty="0">
                <a:effectLst/>
                <a:latin typeface="-apple-system"/>
              </a:rPr>
              <a:t>Blockchain technology is based upon the trust shared by its constituents, “nodes,”, whether in a cryptocurrency community environment or any other environment. What seems to be the focal point is that by making the procedures and processes of the environment open for anyone to see, and making any changes to the procedures and processes require "consensus" among the community's members, trust is instigated, established, and safe guarded. The  nature of decentralized applications on the front end, and “smart contracts</a:t>
            </a:r>
            <a:r>
              <a:rPr lang="en-US" sz="2400" dirty="0">
                <a:latin typeface="-apple-system"/>
              </a:rPr>
              <a:t>” on the back end,</a:t>
            </a:r>
            <a:r>
              <a:rPr lang="en-US" sz="2400" b="0" i="0" dirty="0">
                <a:effectLst/>
                <a:latin typeface="-apple-system"/>
              </a:rPr>
              <a:t> is of a self regulated democracy wherein the constituents of it are policing each other, and the language (or code) of the smart contract becomes immutable. The characteristic of immutability of the blockchain, alone, makes it the best alternative for financial transactions and corporate processes and procedures.   </a:t>
            </a:r>
            <a:endParaRPr lang="en-US" sz="2400" dirty="0"/>
          </a:p>
        </p:txBody>
      </p:sp>
    </p:spTree>
    <p:extLst>
      <p:ext uri="{BB962C8B-B14F-4D97-AF65-F5344CB8AC3E}">
        <p14:creationId xmlns:p14="http://schemas.microsoft.com/office/powerpoint/2010/main" val="11547024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Click="0" advTm="90000"/>
    </mc:Choice>
    <mc:Fallback>
      <p:transition spd="slow" advClick="0" advTm="90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E5E06-461C-EA90-5F62-A97E86E98D21}"/>
              </a:ext>
            </a:extLst>
          </p:cNvPr>
          <p:cNvSpPr>
            <a:spLocks noGrp="1"/>
          </p:cNvSpPr>
          <p:nvPr>
            <p:ph type="title"/>
          </p:nvPr>
        </p:nvSpPr>
        <p:spPr>
          <a:xfrm>
            <a:off x="5627077" y="804335"/>
            <a:ext cx="5981475" cy="1917518"/>
          </a:xfrm>
        </p:spPr>
        <p:txBody>
          <a:bodyPr>
            <a:normAutofit/>
          </a:bodyPr>
          <a:lstStyle/>
          <a:p>
            <a:r>
              <a:rPr lang="en-US" sz="4800" dirty="0"/>
              <a:t>What are Decentralized Applications, or </a:t>
            </a:r>
            <a:r>
              <a:rPr lang="en-US" sz="4800" dirty="0" err="1"/>
              <a:t>dApps</a:t>
            </a:r>
            <a:r>
              <a:rPr lang="en-US" sz="4800" dirty="0"/>
              <a:t>?</a:t>
            </a:r>
          </a:p>
        </p:txBody>
      </p:sp>
      <p:sp>
        <p:nvSpPr>
          <p:cNvPr id="25" name="Freeform: Shape 24">
            <a:extLst>
              <a:ext uri="{FF2B5EF4-FFF2-40B4-BE49-F238E27FC236}">
                <a16:creationId xmlns:a16="http://schemas.microsoft.com/office/drawing/2014/main" id="{2EEE8F11-3582-44B7-9869-F2D26D7DD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133221" cy="3548529"/>
          </a:xfrm>
          <a:custGeom>
            <a:avLst/>
            <a:gdLst>
              <a:gd name="connsiteX0" fmla="*/ 0 w 4133221"/>
              <a:gd name="connsiteY0" fmla="*/ 0 h 3548529"/>
              <a:gd name="connsiteX1" fmla="*/ 3798429 w 4133221"/>
              <a:gd name="connsiteY1" fmla="*/ 0 h 3548529"/>
              <a:gd name="connsiteX2" fmla="*/ 3850140 w 4133221"/>
              <a:gd name="connsiteY2" fmla="*/ 85119 h 3548529"/>
              <a:gd name="connsiteX3" fmla="*/ 4133221 w 4133221"/>
              <a:gd name="connsiteY3" fmla="*/ 1203093 h 3548529"/>
              <a:gd name="connsiteX4" fmla="*/ 1787785 w 4133221"/>
              <a:gd name="connsiteY4" fmla="*/ 3548529 h 3548529"/>
              <a:gd name="connsiteX5" fmla="*/ 129311 w 4133221"/>
              <a:gd name="connsiteY5" fmla="*/ 2861567 h 3548529"/>
              <a:gd name="connsiteX6" fmla="*/ 0 w 4133221"/>
              <a:gd name="connsiteY6" fmla="*/ 2719289 h 3548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3221" h="3548529">
                <a:moveTo>
                  <a:pt x="0" y="0"/>
                </a:moveTo>
                <a:lnTo>
                  <a:pt x="3798429" y="0"/>
                </a:lnTo>
                <a:lnTo>
                  <a:pt x="3850140" y="85119"/>
                </a:lnTo>
                <a:cubicBezTo>
                  <a:pt x="4030674" y="417451"/>
                  <a:pt x="4133221" y="798296"/>
                  <a:pt x="4133221" y="1203093"/>
                </a:cubicBezTo>
                <a:cubicBezTo>
                  <a:pt x="4133221" y="2498442"/>
                  <a:pt x="3083134" y="3548529"/>
                  <a:pt x="1787785" y="3548529"/>
                </a:cubicBezTo>
                <a:cubicBezTo>
                  <a:pt x="1140111" y="3548529"/>
                  <a:pt x="553752" y="3286007"/>
                  <a:pt x="129311" y="2861567"/>
                </a:cubicBezTo>
                <a:lnTo>
                  <a:pt x="0" y="2719289"/>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Freeform: Shape 26">
            <a:extLst>
              <a:ext uri="{FF2B5EF4-FFF2-40B4-BE49-F238E27FC236}">
                <a16:creationId xmlns:a16="http://schemas.microsoft.com/office/drawing/2014/main" id="{2141F1CC-6A53-4BCF-9127-AABB52E24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1" y="3842187"/>
            <a:ext cx="3321156" cy="3015812"/>
          </a:xfrm>
          <a:custGeom>
            <a:avLst/>
            <a:gdLst>
              <a:gd name="connsiteX0" fmla="*/ 1359768 w 3321156"/>
              <a:gd name="connsiteY0" fmla="*/ 0 h 3015812"/>
              <a:gd name="connsiteX1" fmla="*/ 3321156 w 3321156"/>
              <a:gd name="connsiteY1" fmla="*/ 1961388 h 3015812"/>
              <a:gd name="connsiteX2" fmla="*/ 3084427 w 3321156"/>
              <a:gd name="connsiteY2" fmla="*/ 2896302 h 3015812"/>
              <a:gd name="connsiteX3" fmla="*/ 3011823 w 3321156"/>
              <a:gd name="connsiteY3" fmla="*/ 3015812 h 3015812"/>
              <a:gd name="connsiteX4" fmla="*/ 0 w 3321156"/>
              <a:gd name="connsiteY4" fmla="*/ 3015812 h 3015812"/>
              <a:gd name="connsiteX5" fmla="*/ 0 w 3321156"/>
              <a:gd name="connsiteY5" fmla="*/ 549808 h 3015812"/>
              <a:gd name="connsiteX6" fmla="*/ 112143 w 3321156"/>
              <a:gd name="connsiteY6" fmla="*/ 447886 h 3015812"/>
              <a:gd name="connsiteX7" fmla="*/ 1359768 w 3321156"/>
              <a:gd name="connsiteY7" fmla="*/ 0 h 301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1156" h="3015812">
                <a:moveTo>
                  <a:pt x="1359768" y="0"/>
                </a:moveTo>
                <a:cubicBezTo>
                  <a:pt x="2443013" y="0"/>
                  <a:pt x="3321156" y="878143"/>
                  <a:pt x="3321156" y="1961388"/>
                </a:cubicBezTo>
                <a:cubicBezTo>
                  <a:pt x="3321156" y="2299902"/>
                  <a:pt x="3235400" y="2618387"/>
                  <a:pt x="3084427" y="2896302"/>
                </a:cubicBezTo>
                <a:lnTo>
                  <a:pt x="3011823" y="3015812"/>
                </a:lnTo>
                <a:lnTo>
                  <a:pt x="0" y="3015812"/>
                </a:lnTo>
                <a:lnTo>
                  <a:pt x="0" y="549808"/>
                </a:lnTo>
                <a:lnTo>
                  <a:pt x="112143" y="447886"/>
                </a:lnTo>
                <a:cubicBezTo>
                  <a:pt x="451187" y="168082"/>
                  <a:pt x="885848" y="0"/>
                  <a:pt x="1359768"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val 28">
            <a:extLst>
              <a:ext uri="{FF2B5EF4-FFF2-40B4-BE49-F238E27FC236}">
                <a16:creationId xmlns:a16="http://schemas.microsoft.com/office/drawing/2014/main" id="{561B2B49-7142-4CA8-A929-4671548E6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4530" y="2496668"/>
            <a:ext cx="3118104" cy="311810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87655B1D-3C82-CF71-E0BA-69F422D1273F}"/>
              </a:ext>
            </a:extLst>
          </p:cNvPr>
          <p:cNvPicPr>
            <a:picLocks noChangeAspect="1"/>
          </p:cNvPicPr>
          <p:nvPr/>
        </p:nvPicPr>
        <p:blipFill rotWithShape="1">
          <a:blip r:embed="rId2"/>
          <a:srcRect r="-2" b="-2"/>
          <a:stretch/>
        </p:blipFill>
        <p:spPr>
          <a:xfrm>
            <a:off x="3559122" y="2661260"/>
            <a:ext cx="2788920" cy="2788920"/>
          </a:xfrm>
          <a:custGeom>
            <a:avLst/>
            <a:gdLst/>
            <a:ahLst/>
            <a:cxnLst/>
            <a:rect l="l" t="t" r="r" b="b"/>
            <a:pathLst>
              <a:path w="2880360" h="2880360">
                <a:moveTo>
                  <a:pt x="1440180" y="0"/>
                </a:moveTo>
                <a:cubicBezTo>
                  <a:pt x="2235569" y="0"/>
                  <a:pt x="2880360" y="644791"/>
                  <a:pt x="2880360" y="1440180"/>
                </a:cubicBezTo>
                <a:cubicBezTo>
                  <a:pt x="2880360" y="2235569"/>
                  <a:pt x="2235569" y="2880360"/>
                  <a:pt x="1440180" y="2880360"/>
                </a:cubicBezTo>
                <a:cubicBezTo>
                  <a:pt x="644791" y="2880360"/>
                  <a:pt x="0" y="2235569"/>
                  <a:pt x="0" y="1440180"/>
                </a:cubicBezTo>
                <a:cubicBezTo>
                  <a:pt x="0" y="644791"/>
                  <a:pt x="644791" y="0"/>
                  <a:pt x="1440180" y="0"/>
                </a:cubicBezTo>
                <a:close/>
              </a:path>
            </a:pathLst>
          </a:custGeom>
        </p:spPr>
      </p:pic>
      <p:pic>
        <p:nvPicPr>
          <p:cNvPr id="4" name="Content Placeholder 3">
            <a:extLst>
              <a:ext uri="{FF2B5EF4-FFF2-40B4-BE49-F238E27FC236}">
                <a16:creationId xmlns:a16="http://schemas.microsoft.com/office/drawing/2014/main" id="{F5AB0A64-99F3-475B-82C9-295AA3FEDE48}"/>
              </a:ext>
            </a:extLst>
          </p:cNvPr>
          <p:cNvPicPr>
            <a:picLocks noChangeAspect="1"/>
          </p:cNvPicPr>
          <p:nvPr/>
        </p:nvPicPr>
        <p:blipFill rotWithShape="1">
          <a:blip r:embed="rId3"/>
          <a:srcRect t="10308" r="-2" b="4426"/>
          <a:stretch/>
        </p:blipFill>
        <p:spPr>
          <a:xfrm>
            <a:off x="20" y="10"/>
            <a:ext cx="3967953" cy="3383270"/>
          </a:xfrm>
          <a:custGeom>
            <a:avLst/>
            <a:gdLst/>
            <a:ahLst/>
            <a:cxnLst/>
            <a:rect l="l" t="t" r="r" b="b"/>
            <a:pathLst>
              <a:path w="3967973" h="3383280">
                <a:moveTo>
                  <a:pt x="0" y="0"/>
                </a:moveTo>
                <a:lnTo>
                  <a:pt x="3605273" y="0"/>
                </a:lnTo>
                <a:lnTo>
                  <a:pt x="3704836" y="163887"/>
                </a:lnTo>
                <a:cubicBezTo>
                  <a:pt x="3872651" y="472804"/>
                  <a:pt x="3967973" y="826817"/>
                  <a:pt x="3967973" y="1203093"/>
                </a:cubicBezTo>
                <a:cubicBezTo>
                  <a:pt x="3967973" y="2407177"/>
                  <a:pt x="2991870" y="3383280"/>
                  <a:pt x="1787786" y="3383280"/>
                </a:cubicBezTo>
                <a:cubicBezTo>
                  <a:pt x="1110489" y="3383280"/>
                  <a:pt x="505326" y="3074435"/>
                  <a:pt x="105448" y="2589894"/>
                </a:cubicBezTo>
                <a:lnTo>
                  <a:pt x="0" y="2448881"/>
                </a:lnTo>
                <a:close/>
              </a:path>
            </a:pathLst>
          </a:custGeom>
        </p:spPr>
      </p:pic>
      <p:pic>
        <p:nvPicPr>
          <p:cNvPr id="6" name="Picture 5">
            <a:extLst>
              <a:ext uri="{FF2B5EF4-FFF2-40B4-BE49-F238E27FC236}">
                <a16:creationId xmlns:a16="http://schemas.microsoft.com/office/drawing/2014/main" id="{9A4BF046-A97B-6A62-70A6-14DF546A8083}"/>
              </a:ext>
            </a:extLst>
          </p:cNvPr>
          <p:cNvPicPr>
            <a:picLocks noChangeAspect="1"/>
          </p:cNvPicPr>
          <p:nvPr/>
        </p:nvPicPr>
        <p:blipFill rotWithShape="1">
          <a:blip r:embed="rId4"/>
          <a:srcRect t="4518" r="6" b="5133"/>
          <a:stretch/>
        </p:blipFill>
        <p:spPr>
          <a:xfrm>
            <a:off x="4825" y="4007260"/>
            <a:ext cx="3155071" cy="2850749"/>
          </a:xfrm>
          <a:custGeom>
            <a:avLst/>
            <a:gdLst/>
            <a:ahLst/>
            <a:cxnLst/>
            <a:rect l="l" t="t" r="r" b="b"/>
            <a:pathLst>
              <a:path w="3155071" h="2850749">
                <a:moveTo>
                  <a:pt x="1358746" y="0"/>
                </a:moveTo>
                <a:cubicBezTo>
                  <a:pt x="2350829" y="0"/>
                  <a:pt x="3155071" y="804242"/>
                  <a:pt x="3155071" y="1796325"/>
                </a:cubicBezTo>
                <a:cubicBezTo>
                  <a:pt x="3155071" y="2168356"/>
                  <a:pt x="3041975" y="2513972"/>
                  <a:pt x="2848287" y="2800668"/>
                </a:cubicBezTo>
                <a:lnTo>
                  <a:pt x="2810837" y="2850749"/>
                </a:lnTo>
                <a:lnTo>
                  <a:pt x="0" y="2850749"/>
                </a:lnTo>
                <a:lnTo>
                  <a:pt x="0" y="623564"/>
                </a:lnTo>
                <a:lnTo>
                  <a:pt x="88552" y="526132"/>
                </a:lnTo>
                <a:cubicBezTo>
                  <a:pt x="413623" y="201061"/>
                  <a:pt x="862705" y="0"/>
                  <a:pt x="1358746" y="0"/>
                </a:cubicBezTo>
                <a:close/>
              </a:path>
            </a:pathLst>
          </a:custGeom>
        </p:spPr>
      </p:pic>
      <p:sp>
        <p:nvSpPr>
          <p:cNvPr id="22" name="Content Placeholder 21">
            <a:extLst>
              <a:ext uri="{FF2B5EF4-FFF2-40B4-BE49-F238E27FC236}">
                <a16:creationId xmlns:a16="http://schemas.microsoft.com/office/drawing/2014/main" id="{1D006B40-1B5F-F082-E766-139D12FB56D1}"/>
              </a:ext>
            </a:extLst>
          </p:cNvPr>
          <p:cNvSpPr>
            <a:spLocks noGrp="1"/>
          </p:cNvSpPr>
          <p:nvPr>
            <p:ph idx="1"/>
          </p:nvPr>
        </p:nvSpPr>
        <p:spPr>
          <a:xfrm>
            <a:off x="6940296" y="2871982"/>
            <a:ext cx="4668256" cy="3181684"/>
          </a:xfrm>
        </p:spPr>
        <p:txBody>
          <a:bodyPr anchor="t">
            <a:normAutofit lnSpcReduction="10000"/>
          </a:bodyPr>
          <a:lstStyle/>
          <a:p>
            <a:r>
              <a:rPr lang="en-US" sz="3600" dirty="0" err="1"/>
              <a:t>dApps</a:t>
            </a:r>
            <a:r>
              <a:rPr lang="en-US" sz="3600" dirty="0"/>
              <a:t> are a “software application that has a decentralized operation and uses decentralized storage or a database.” </a:t>
            </a:r>
            <a:r>
              <a:rPr lang="en-US" sz="3600" u="sng" dirty="0"/>
              <a:t>UM BC, Lesson 22.21</a:t>
            </a:r>
            <a:r>
              <a:rPr lang="en-US" sz="3600" dirty="0"/>
              <a:t>. </a:t>
            </a:r>
          </a:p>
        </p:txBody>
      </p:sp>
    </p:spTree>
    <p:extLst>
      <p:ext uri="{BB962C8B-B14F-4D97-AF65-F5344CB8AC3E}">
        <p14:creationId xmlns:p14="http://schemas.microsoft.com/office/powerpoint/2010/main" val="36507962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Click="0" advTm="45000"/>
    </mc:Choice>
    <mc:Fallback>
      <p:transition spd="slow" advClick="0" advTm="4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34" name="!!BGRectangle">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CE5E06-461C-EA90-5F62-A97E86E98D21}"/>
              </a:ext>
            </a:extLst>
          </p:cNvPr>
          <p:cNvSpPr>
            <a:spLocks noGrp="1"/>
          </p:cNvSpPr>
          <p:nvPr>
            <p:ph type="title"/>
          </p:nvPr>
        </p:nvSpPr>
        <p:spPr>
          <a:xfrm>
            <a:off x="6688182" y="932961"/>
            <a:ext cx="4887685" cy="4140080"/>
          </a:xfrm>
        </p:spPr>
        <p:txBody>
          <a:bodyPr anchor="b">
            <a:normAutofit fontScale="90000"/>
          </a:bodyPr>
          <a:lstStyle/>
          <a:p>
            <a:r>
              <a:rPr lang="en-US" sz="3700" dirty="0"/>
              <a:t>Apps are run on a centralized server and use centralized storage</a:t>
            </a:r>
            <a:br>
              <a:rPr lang="en-US" sz="3700" dirty="0"/>
            </a:br>
            <a:br>
              <a:rPr lang="en-US" sz="3700" dirty="0"/>
            </a:br>
            <a:r>
              <a:rPr lang="en-US" sz="3700" dirty="0" err="1"/>
              <a:t>dApps</a:t>
            </a:r>
            <a:r>
              <a:rPr lang="en-US" sz="3700" dirty="0"/>
              <a:t> on the other hand, run in a decentralized environment on a blockchain.  </a:t>
            </a:r>
            <a:br>
              <a:rPr lang="en-US" sz="3700" dirty="0"/>
            </a:br>
            <a:br>
              <a:rPr lang="en-US" sz="3700" dirty="0"/>
            </a:br>
            <a:endParaRPr lang="en-US" sz="3700" dirty="0"/>
          </a:p>
        </p:txBody>
      </p:sp>
      <p:pic>
        <p:nvPicPr>
          <p:cNvPr id="4" name="Content Placeholder 3">
            <a:extLst>
              <a:ext uri="{FF2B5EF4-FFF2-40B4-BE49-F238E27FC236}">
                <a16:creationId xmlns:a16="http://schemas.microsoft.com/office/drawing/2014/main" id="{F5AB0A64-99F3-475B-82C9-295AA3FEDE48}"/>
              </a:ext>
            </a:extLst>
          </p:cNvPr>
          <p:cNvPicPr>
            <a:picLocks noChangeAspect="1"/>
          </p:cNvPicPr>
          <p:nvPr/>
        </p:nvPicPr>
        <p:blipFill rotWithShape="1">
          <a:blip r:embed="rId2"/>
          <a:srcRect l="5468" r="5167" b="-3"/>
          <a:stretch/>
        </p:blipFill>
        <p:spPr>
          <a:xfrm>
            <a:off x="391903" y="573678"/>
            <a:ext cx="5103206" cy="5710645"/>
          </a:xfrm>
          <a:prstGeom prst="rect">
            <a:avLst/>
          </a:prstGeom>
        </p:spPr>
      </p:pic>
      <p:sp>
        <p:nvSpPr>
          <p:cNvPr id="36" name="!!Line">
            <a:extLst>
              <a:ext uri="{FF2B5EF4-FFF2-40B4-BE49-F238E27FC236}">
                <a16:creationId xmlns:a16="http://schemas.microsoft.com/office/drawing/2014/main" id="{0AF80B57-54E2-4D01-8731-3F38B0C56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08192" y="1417320"/>
            <a:ext cx="9144" cy="40233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785255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Click="0" advTm="30000"/>
    </mc:Choice>
    <mc:Fallback>
      <p:transition spd="slow" advClick="0" advTm="30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34" name="!!BGRectangle">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CE5E06-461C-EA90-5F62-A97E86E98D21}"/>
              </a:ext>
            </a:extLst>
          </p:cNvPr>
          <p:cNvSpPr>
            <a:spLocks noGrp="1"/>
          </p:cNvSpPr>
          <p:nvPr>
            <p:ph type="title"/>
          </p:nvPr>
        </p:nvSpPr>
        <p:spPr>
          <a:xfrm>
            <a:off x="6696893" y="932961"/>
            <a:ext cx="4887685" cy="2962634"/>
          </a:xfrm>
        </p:spPr>
        <p:txBody>
          <a:bodyPr anchor="b">
            <a:normAutofit/>
          </a:bodyPr>
          <a:lstStyle/>
          <a:p>
            <a:r>
              <a:rPr lang="en-US" sz="4000" dirty="0" err="1"/>
              <a:t>dApps</a:t>
            </a:r>
            <a:r>
              <a:rPr lang="en-US" sz="4000" dirty="0"/>
              <a:t> are built on decentralized networks like a blockchain.</a:t>
            </a:r>
          </a:p>
        </p:txBody>
      </p:sp>
      <p:pic>
        <p:nvPicPr>
          <p:cNvPr id="5" name="Picture 4">
            <a:extLst>
              <a:ext uri="{FF2B5EF4-FFF2-40B4-BE49-F238E27FC236}">
                <a16:creationId xmlns:a16="http://schemas.microsoft.com/office/drawing/2014/main" id="{87655B1D-3C82-CF71-E0BA-69F422D1273F}"/>
              </a:ext>
            </a:extLst>
          </p:cNvPr>
          <p:cNvPicPr>
            <a:picLocks noChangeAspect="1"/>
          </p:cNvPicPr>
          <p:nvPr/>
        </p:nvPicPr>
        <p:blipFill rotWithShape="1">
          <a:blip r:embed="rId2"/>
          <a:srcRect l="4701" r="5934" b="-3"/>
          <a:stretch/>
        </p:blipFill>
        <p:spPr>
          <a:xfrm>
            <a:off x="391903" y="573678"/>
            <a:ext cx="5103206" cy="5710645"/>
          </a:xfrm>
          <a:prstGeom prst="rect">
            <a:avLst/>
          </a:prstGeom>
        </p:spPr>
      </p:pic>
      <p:sp>
        <p:nvSpPr>
          <p:cNvPr id="36" name="!!Line">
            <a:extLst>
              <a:ext uri="{FF2B5EF4-FFF2-40B4-BE49-F238E27FC236}">
                <a16:creationId xmlns:a16="http://schemas.microsoft.com/office/drawing/2014/main" id="{0AF80B57-54E2-4D01-8731-3F38B0C56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08192" y="1417320"/>
            <a:ext cx="9144" cy="40233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24637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Click="0" advTm="30000"/>
    </mc:Choice>
    <mc:Fallback>
      <p:transition spd="slow" advClick="0" advTm="30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34" name="!!BGRectangle">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CE5E06-461C-EA90-5F62-A97E86E98D21}"/>
              </a:ext>
            </a:extLst>
          </p:cNvPr>
          <p:cNvSpPr>
            <a:spLocks noGrp="1"/>
          </p:cNvSpPr>
          <p:nvPr>
            <p:ph type="title"/>
          </p:nvPr>
        </p:nvSpPr>
        <p:spPr>
          <a:xfrm>
            <a:off x="6688182" y="932961"/>
            <a:ext cx="4887685" cy="3075368"/>
          </a:xfrm>
        </p:spPr>
        <p:txBody>
          <a:bodyPr anchor="b">
            <a:normAutofit fontScale="90000"/>
          </a:bodyPr>
          <a:lstStyle/>
          <a:p>
            <a:r>
              <a:rPr lang="en-US" sz="3700" dirty="0"/>
              <a:t>A “blockchain is a distributed ‘immutable’ database that is not controlled by a single, central authority.” </a:t>
            </a:r>
            <a:r>
              <a:rPr lang="en-US" sz="3700" u="sng" dirty="0"/>
              <a:t>UM Lesson 18.1</a:t>
            </a:r>
            <a:r>
              <a:rPr lang="en-US" sz="3700" dirty="0"/>
              <a:t>.</a:t>
            </a:r>
          </a:p>
        </p:txBody>
      </p:sp>
      <p:pic>
        <p:nvPicPr>
          <p:cNvPr id="6" name="Picture 5">
            <a:extLst>
              <a:ext uri="{FF2B5EF4-FFF2-40B4-BE49-F238E27FC236}">
                <a16:creationId xmlns:a16="http://schemas.microsoft.com/office/drawing/2014/main" id="{9A4BF046-A97B-6A62-70A6-14DF546A8083}"/>
              </a:ext>
            </a:extLst>
          </p:cNvPr>
          <p:cNvPicPr>
            <a:picLocks noChangeAspect="1"/>
          </p:cNvPicPr>
          <p:nvPr/>
        </p:nvPicPr>
        <p:blipFill rotWithShape="1">
          <a:blip r:embed="rId2"/>
          <a:srcRect l="5033" r="5601" b="-3"/>
          <a:stretch/>
        </p:blipFill>
        <p:spPr>
          <a:xfrm>
            <a:off x="391903" y="573678"/>
            <a:ext cx="5103206" cy="5710645"/>
          </a:xfrm>
          <a:prstGeom prst="rect">
            <a:avLst/>
          </a:prstGeom>
        </p:spPr>
      </p:pic>
      <p:sp>
        <p:nvSpPr>
          <p:cNvPr id="36" name="!!Line">
            <a:extLst>
              <a:ext uri="{FF2B5EF4-FFF2-40B4-BE49-F238E27FC236}">
                <a16:creationId xmlns:a16="http://schemas.microsoft.com/office/drawing/2014/main" id="{0AF80B57-54E2-4D01-8731-3F38B0C56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08192" y="1417320"/>
            <a:ext cx="9144" cy="40233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3646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Click="0" advTm="31000"/>
    </mc:Choice>
    <mc:Fallback>
      <p:transition spd="slow" advClick="0" advTm="31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5440FB-C5F0-4159-AE36-DCD177C66DFD}"/>
              </a:ext>
            </a:extLst>
          </p:cNvPr>
          <p:cNvSpPr>
            <a:spLocks noGrp="1"/>
          </p:cNvSpPr>
          <p:nvPr>
            <p:ph type="title"/>
          </p:nvPr>
        </p:nvSpPr>
        <p:spPr>
          <a:xfrm>
            <a:off x="943276" y="712269"/>
            <a:ext cx="3692731" cy="5502264"/>
          </a:xfrm>
        </p:spPr>
        <p:txBody>
          <a:bodyPr>
            <a:normAutofit/>
          </a:bodyPr>
          <a:lstStyle/>
          <a:p>
            <a:r>
              <a:rPr lang="en-US" dirty="0">
                <a:solidFill>
                  <a:srgbClr val="FFFFFF"/>
                </a:solidFill>
              </a:rPr>
              <a:t>What can we use blockchain for?</a:t>
            </a:r>
          </a:p>
        </p:txBody>
      </p:sp>
      <p:cxnSp>
        <p:nvCxnSpPr>
          <p:cNvPr id="41" name="Straight Connector 40">
            <a:extLst>
              <a:ext uri="{FF2B5EF4-FFF2-40B4-BE49-F238E27FC236}">
                <a16:creationId xmlns:a16="http://schemas.microsoft.com/office/drawing/2014/main" id="{550D2BD1-98F9-412D-905B-3A843EF407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85216" y="297180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4150B066-A761-813A-55AF-4F881D73388B}"/>
              </a:ext>
            </a:extLst>
          </p:cNvPr>
          <p:cNvGraphicFramePr>
            <a:graphicFrameLocks noGrp="1"/>
          </p:cNvGraphicFramePr>
          <p:nvPr>
            <p:ph idx="1"/>
            <p:extLst>
              <p:ext uri="{D42A27DB-BD31-4B8C-83A1-F6EECF244321}">
                <p14:modId xmlns:p14="http://schemas.microsoft.com/office/powerpoint/2010/main" val="2816441344"/>
              </p:ext>
            </p:extLst>
          </p:nvPr>
        </p:nvGraphicFramePr>
        <p:xfrm>
          <a:off x="5280024" y="0"/>
          <a:ext cx="6770013"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0693108"/>
      </p:ext>
    </p:extLst>
  </p:cSld>
  <p:clrMapOvr>
    <a:masterClrMapping/>
  </p:clrMapOvr>
  <mc:AlternateContent xmlns:mc="http://schemas.openxmlformats.org/markup-compatibility/2006">
    <mc:Choice xmlns:p14="http://schemas.microsoft.com/office/powerpoint/2010/main" Requires="p14">
      <p:transition spd="slow" p14:dur="5250" advClick="0" advTm="45000"/>
    </mc:Choice>
    <mc:Fallback>
      <p:transition spd="slow" advClick="0" advTm="4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27273A-ADC2-47E9-89F2-B4A1F74038FC}"/>
              </a:ext>
            </a:extLst>
          </p:cNvPr>
          <p:cNvSpPr>
            <a:spLocks noGrp="1"/>
          </p:cNvSpPr>
          <p:nvPr>
            <p:ph type="title"/>
          </p:nvPr>
        </p:nvSpPr>
        <p:spPr>
          <a:xfrm>
            <a:off x="6590662" y="4267832"/>
            <a:ext cx="4805996" cy="1297115"/>
          </a:xfrm>
        </p:spPr>
        <p:txBody>
          <a:bodyPr vert="horz" lIns="91440" tIns="45720" rIns="91440" bIns="45720" rtlCol="0" anchor="t">
            <a:normAutofit fontScale="90000"/>
          </a:bodyPr>
          <a:lstStyle/>
          <a:p>
            <a:br>
              <a:rPr lang="en-US" sz="2800" b="1" i="0" kern="1200" dirty="0">
                <a:solidFill>
                  <a:schemeClr val="tx2"/>
                </a:solidFill>
                <a:effectLst/>
                <a:latin typeface="+mj-lt"/>
                <a:ea typeface="+mj-ea"/>
                <a:cs typeface="+mj-cs"/>
              </a:rPr>
            </a:br>
            <a:br>
              <a:rPr lang="en-US" sz="2800" b="1" i="0" kern="1200" dirty="0">
                <a:solidFill>
                  <a:schemeClr val="tx2"/>
                </a:solidFill>
                <a:effectLst/>
                <a:latin typeface="+mj-lt"/>
                <a:ea typeface="+mj-ea"/>
                <a:cs typeface="+mj-cs"/>
              </a:rPr>
            </a:br>
            <a:br>
              <a:rPr lang="en-US" sz="2800" b="1" i="0" kern="1200" dirty="0">
                <a:solidFill>
                  <a:schemeClr val="tx2"/>
                </a:solidFill>
                <a:effectLst/>
                <a:latin typeface="+mj-lt"/>
                <a:ea typeface="+mj-ea"/>
                <a:cs typeface="+mj-cs"/>
              </a:rPr>
            </a:br>
            <a:br>
              <a:rPr lang="en-US" sz="2800" b="1" dirty="0">
                <a:solidFill>
                  <a:schemeClr val="tx2"/>
                </a:solidFill>
              </a:rPr>
            </a:br>
            <a:r>
              <a:rPr lang="en-US" sz="2800" b="1" i="0" kern="1200" dirty="0">
                <a:solidFill>
                  <a:schemeClr val="tx2"/>
                </a:solidFill>
                <a:effectLst/>
                <a:latin typeface="+mj-lt"/>
                <a:ea typeface="+mj-ea"/>
                <a:cs typeface="+mj-cs"/>
              </a:rPr>
              <a:t>Citations</a:t>
            </a:r>
            <a:br>
              <a:rPr lang="en-US" sz="2800" b="1" i="0" kern="1200" dirty="0">
                <a:solidFill>
                  <a:schemeClr val="tx2"/>
                </a:solidFill>
                <a:effectLst/>
                <a:latin typeface="+mj-lt"/>
                <a:ea typeface="+mj-ea"/>
                <a:cs typeface="+mj-cs"/>
              </a:rPr>
            </a:br>
            <a:br>
              <a:rPr lang="en-US" sz="2800" b="1" i="0" kern="1200" dirty="0">
                <a:solidFill>
                  <a:schemeClr val="tx2"/>
                </a:solidFill>
                <a:effectLst/>
                <a:latin typeface="+mj-lt"/>
                <a:ea typeface="+mj-ea"/>
                <a:cs typeface="+mj-cs"/>
              </a:rPr>
            </a:br>
            <a:endParaRPr lang="en-US" sz="2800" kern="1200" dirty="0">
              <a:solidFill>
                <a:schemeClr val="tx2"/>
              </a:solidFill>
              <a:latin typeface="+mj-lt"/>
              <a:ea typeface="+mj-ea"/>
              <a:cs typeface="+mj-cs"/>
            </a:endParaRPr>
          </a:p>
        </p:txBody>
      </p:sp>
      <p:sp>
        <p:nvSpPr>
          <p:cNvPr id="4" name="Text Placeholder 3">
            <a:extLst>
              <a:ext uri="{FF2B5EF4-FFF2-40B4-BE49-F238E27FC236}">
                <a16:creationId xmlns:a16="http://schemas.microsoft.com/office/drawing/2014/main" id="{0A212EEF-C2C1-4741-8C25-156A42653B50}"/>
              </a:ext>
            </a:extLst>
          </p:cNvPr>
          <p:cNvSpPr>
            <a:spLocks noGrp="1"/>
          </p:cNvSpPr>
          <p:nvPr>
            <p:ph type="body" sz="half" idx="2"/>
          </p:nvPr>
        </p:nvSpPr>
        <p:spPr>
          <a:xfrm>
            <a:off x="5910035" y="28876"/>
            <a:ext cx="6167250" cy="5695519"/>
          </a:xfrm>
        </p:spPr>
        <p:txBody>
          <a:bodyPr vert="horz" lIns="91440" tIns="45720" rIns="91440" bIns="45720" rtlCol="0" anchor="b">
            <a:normAutofit fontScale="92500" lnSpcReduction="20000"/>
          </a:bodyPr>
          <a:lstStyle/>
          <a:p>
            <a:pPr marL="285750" indent="-285750">
              <a:buFont typeface="Arial" panose="020B0604020202020204" pitchFamily="34" charset="0"/>
              <a:buChar char="•"/>
            </a:pPr>
            <a:endParaRPr lang="en-US" b="0" i="0" kern="1200" dirty="0">
              <a:solidFill>
                <a:schemeClr val="tx2"/>
              </a:solidFill>
              <a:effectLst/>
              <a:latin typeface="+mn-lt"/>
              <a:ea typeface="+mn-ea"/>
              <a:cs typeface="+mn-cs"/>
              <a:hlinkClick r:id="rId2"/>
            </a:endParaRPr>
          </a:p>
          <a:p>
            <a:pPr marL="285750" indent="-285750">
              <a:buFont typeface="Arial" panose="020B0604020202020204" pitchFamily="34" charset="0"/>
              <a:buChar char="•"/>
            </a:pPr>
            <a:endParaRPr lang="en-US" b="0" i="0" kern="1200" dirty="0">
              <a:solidFill>
                <a:schemeClr val="tx2"/>
              </a:solidFill>
              <a:effectLst/>
              <a:latin typeface="+mn-lt"/>
              <a:ea typeface="+mn-ea"/>
              <a:cs typeface="+mn-cs"/>
              <a:hlinkClick r:id="rId2"/>
            </a:endParaRPr>
          </a:p>
          <a:p>
            <a:pPr marL="285750" indent="-285750">
              <a:buFont typeface="Arial" panose="020B0604020202020204" pitchFamily="34" charset="0"/>
              <a:buChar char="•"/>
            </a:pPr>
            <a:endParaRPr lang="en-US" b="0" i="0" kern="1200" dirty="0">
              <a:solidFill>
                <a:schemeClr val="tx2"/>
              </a:solidFill>
              <a:effectLst/>
              <a:latin typeface="+mn-lt"/>
              <a:ea typeface="+mn-ea"/>
              <a:cs typeface="+mn-cs"/>
              <a:hlinkClick r:id="rId2"/>
            </a:endParaRPr>
          </a:p>
          <a:p>
            <a:pPr marL="285750" indent="-285750">
              <a:buFont typeface="Arial" panose="020B0604020202020204" pitchFamily="34" charset="0"/>
              <a:buChar char="•"/>
            </a:pPr>
            <a:r>
              <a:rPr lang="en-US" b="0" i="0" kern="1200" dirty="0">
                <a:solidFill>
                  <a:schemeClr val="tx2"/>
                </a:solidFill>
                <a:effectLst/>
                <a:latin typeface="+mn-lt"/>
                <a:ea typeface="+mn-ea"/>
                <a:cs typeface="+mn-cs"/>
                <a:hlinkClick r:id="rId2"/>
              </a:rPr>
              <a:t>https://www.manning.com/books/building-ethereum-dapps</a:t>
            </a:r>
            <a:endParaRPr lang="en-US" dirty="0">
              <a:solidFill>
                <a:schemeClr val="tx2"/>
              </a:solidFill>
            </a:endParaRPr>
          </a:p>
          <a:p>
            <a:pPr marL="285750" indent="-285750">
              <a:buFont typeface="Arial" panose="020B0604020202020204" pitchFamily="34" charset="0"/>
              <a:buChar char="•"/>
            </a:pPr>
            <a:r>
              <a:rPr lang="en-US" b="0" i="0" kern="1200" dirty="0">
                <a:solidFill>
                  <a:schemeClr val="tx2"/>
                </a:solidFill>
                <a:effectLst/>
                <a:latin typeface="+mn-lt"/>
                <a:ea typeface="+mn-ea"/>
                <a:cs typeface="+mn-cs"/>
                <a:hlinkClick r:id="rId3"/>
              </a:rPr>
              <a:t>https://remixide.readthedocs.io/en/latest/running_js_scripts.html#compile-a-contract-and-run-a-script-on-the-fly</a:t>
            </a:r>
            <a:endParaRPr lang="en-US" dirty="0">
              <a:solidFill>
                <a:schemeClr val="tx2"/>
              </a:solidFill>
            </a:endParaRPr>
          </a:p>
          <a:p>
            <a:pPr marL="285750" indent="-285750">
              <a:buFont typeface="Arial" panose="020B0604020202020204" pitchFamily="34" charset="0"/>
              <a:buChar char="•"/>
            </a:pPr>
            <a:r>
              <a:rPr lang="en-US" b="0" i="0" kern="1200" dirty="0">
                <a:solidFill>
                  <a:schemeClr val="tx2"/>
                </a:solidFill>
                <a:effectLst/>
                <a:latin typeface="+mn-lt"/>
                <a:ea typeface="+mn-ea"/>
                <a:cs typeface="+mn-cs"/>
              </a:rPr>
              <a:t>Few individuals participate in shareholder voting but that may change (cnbc.com)+ 2020 Proxy Season Review (broadridge.com) </a:t>
            </a:r>
          </a:p>
          <a:p>
            <a:pPr marL="285750" indent="-285750">
              <a:buFont typeface="Arial" panose="020B0604020202020204" pitchFamily="34" charset="0"/>
              <a:buChar char="•"/>
            </a:pPr>
            <a:r>
              <a:rPr lang="en-US" b="0" i="0" kern="1200" dirty="0">
                <a:solidFill>
                  <a:schemeClr val="tx2"/>
                </a:solidFill>
                <a:effectLst/>
                <a:latin typeface="+mn-lt"/>
                <a:ea typeface="+mn-ea"/>
                <a:cs typeface="+mn-cs"/>
              </a:rPr>
              <a:t>Say Technologies is Joining Robinhood — Under the Hood+ broadridge-proxypulse_2022-season-preview-and-2021-review.pdf</a:t>
            </a:r>
          </a:p>
          <a:p>
            <a:pPr marL="285750" indent="-285750">
              <a:buFont typeface="Arial" panose="020B0604020202020204" pitchFamily="34" charset="0"/>
              <a:buChar char="•"/>
            </a:pPr>
            <a:r>
              <a:rPr lang="en-US" b="0" i="0" kern="1200" dirty="0">
                <a:solidFill>
                  <a:schemeClr val="tx2"/>
                </a:solidFill>
                <a:effectLst/>
                <a:latin typeface="+mn-lt"/>
                <a:ea typeface="+mn-ea"/>
                <a:cs typeface="+mn-cs"/>
              </a:rPr>
              <a:t>Simplify the annual meeting process for Corporate Issuer | Broadridge</a:t>
            </a:r>
          </a:p>
          <a:p>
            <a:pPr marL="285750" indent="-285750">
              <a:buFont typeface="Arial" panose="020B0604020202020204" pitchFamily="34" charset="0"/>
              <a:buChar char="•"/>
            </a:pPr>
            <a:r>
              <a:rPr lang="en-US" b="0" i="0" kern="1200" dirty="0">
                <a:solidFill>
                  <a:schemeClr val="tx2"/>
                </a:solidFill>
                <a:effectLst/>
                <a:latin typeface="+mn-lt"/>
                <a:ea typeface="+mn-ea"/>
                <a:cs typeface="+mn-cs"/>
              </a:rPr>
              <a:t> </a:t>
            </a:r>
            <a:r>
              <a:rPr lang="en-US" b="0" i="0" kern="1200" dirty="0">
                <a:solidFill>
                  <a:schemeClr val="tx2"/>
                </a:solidFill>
                <a:effectLst/>
                <a:latin typeface="+mn-lt"/>
                <a:ea typeface="+mn-ea"/>
                <a:cs typeface="+mn-cs"/>
                <a:hlinkClick r:id="rId4"/>
              </a:rPr>
              <a:t>https://www.broadridge.com/white-paper/principles-and-best-practices-for-virtual-annual-shareowner-meetings</a:t>
            </a:r>
            <a:endParaRPr lang="en-US" b="0" i="0" kern="1200" dirty="0">
              <a:solidFill>
                <a:schemeClr val="tx2"/>
              </a:solidFill>
              <a:effectLst/>
              <a:latin typeface="+mn-lt"/>
              <a:ea typeface="+mn-ea"/>
              <a:cs typeface="+mn-cs"/>
            </a:endParaRPr>
          </a:p>
          <a:p>
            <a:pPr marL="285750" indent="-285750">
              <a:buFont typeface="Arial" panose="020B0604020202020204" pitchFamily="34" charset="0"/>
              <a:buChar char="•"/>
            </a:pPr>
            <a:r>
              <a:rPr lang="en-US" dirty="0">
                <a:solidFill>
                  <a:schemeClr val="tx2"/>
                </a:solidFill>
              </a:rPr>
              <a:t>Principles and </a:t>
            </a:r>
            <a:r>
              <a:rPr lang="en-US" b="0" i="0" kern="1200" dirty="0">
                <a:solidFill>
                  <a:schemeClr val="tx2"/>
                </a:solidFill>
                <a:effectLst/>
                <a:latin typeface="+mn-lt"/>
                <a:ea typeface="+mn-ea"/>
                <a:cs typeface="+mn-cs"/>
              </a:rPr>
              <a:t>Best Practices for Virtual Annual Shareowner Meetings (broadridge.com)</a:t>
            </a:r>
          </a:p>
          <a:p>
            <a:pPr marL="285750" indent="-285750">
              <a:buFont typeface="Arial" panose="020B0604020202020204" pitchFamily="34" charset="0"/>
              <a:buChar char="•"/>
            </a:pPr>
            <a:r>
              <a:rPr lang="en-US" b="0" i="0" kern="1200" dirty="0">
                <a:solidFill>
                  <a:schemeClr val="tx2"/>
                </a:solidFill>
                <a:effectLst/>
                <a:latin typeface="+mn-lt"/>
                <a:ea typeface="+mn-ea"/>
                <a:cs typeface="+mn-cs"/>
              </a:rPr>
              <a:t>Say for Investors saytechnologies.com  </a:t>
            </a:r>
          </a:p>
          <a:p>
            <a:pPr marL="285750" indent="-285750">
              <a:buFont typeface="Arial" panose="020B0604020202020204" pitchFamily="34" charset="0"/>
              <a:buChar char="•"/>
            </a:pPr>
            <a:r>
              <a:rPr lang="en-US" b="0" i="0" kern="1200" dirty="0">
                <a:solidFill>
                  <a:schemeClr val="tx2"/>
                </a:solidFill>
                <a:effectLst/>
                <a:latin typeface="+mn-lt"/>
                <a:ea typeface="+mn-ea"/>
                <a:cs typeface="+mn-cs"/>
              </a:rPr>
              <a:t>Say for Public Companies saytechnologies.com</a:t>
            </a:r>
          </a:p>
          <a:p>
            <a:pPr marL="285750" indent="-285750">
              <a:buFont typeface="Arial" panose="020B0604020202020204" pitchFamily="34" charset="0"/>
              <a:buChar char="•"/>
            </a:pPr>
            <a:r>
              <a:rPr lang="en-US" b="0" i="0" kern="1200" dirty="0">
                <a:solidFill>
                  <a:schemeClr val="tx2"/>
                </a:solidFill>
                <a:effectLst/>
                <a:latin typeface="+mn-lt"/>
                <a:ea typeface="+mn-ea"/>
                <a:cs typeface="+mn-cs"/>
                <a:hlinkClick r:id="rId5"/>
              </a:rPr>
              <a:t>https://www.sec.gov/cgi-bin/browse-edgar?company=&amp;CIK=&amp;type=8-k&amp;owner=include&amp;count=40&amp;action=getcurrent</a:t>
            </a:r>
            <a:r>
              <a:rPr lang="en-US" b="0" i="0" kern="1200" dirty="0">
                <a:solidFill>
                  <a:schemeClr val="tx2"/>
                </a:solidFill>
                <a:effectLst/>
                <a:latin typeface="+mn-lt"/>
                <a:ea typeface="+mn-ea"/>
                <a:cs typeface="+mn-cs"/>
              </a:rPr>
              <a:t>  </a:t>
            </a:r>
          </a:p>
          <a:p>
            <a:pPr marL="285750" indent="-285750">
              <a:buFont typeface="Arial" panose="020B0604020202020204" pitchFamily="34" charset="0"/>
              <a:buChar char="•"/>
            </a:pPr>
            <a:r>
              <a:rPr lang="en-US" b="0" i="0" kern="1200" dirty="0">
                <a:solidFill>
                  <a:schemeClr val="tx2"/>
                </a:solidFill>
                <a:effectLst/>
                <a:latin typeface="+mn-lt"/>
                <a:ea typeface="+mn-ea"/>
                <a:cs typeface="+mn-cs"/>
              </a:rPr>
              <a:t>Solidity by Example — Solidity 0.8.14 documentation soliditylang.org</a:t>
            </a:r>
          </a:p>
          <a:p>
            <a:pPr marL="285750" indent="-285750">
              <a:buFont typeface="Arial" panose="020B0604020202020204" pitchFamily="34" charset="0"/>
              <a:buChar char="•"/>
            </a:pPr>
            <a:r>
              <a:rPr lang="en-US" dirty="0">
                <a:hlinkClick r:id="rId6"/>
              </a:rPr>
              <a:t>Solidity by Example — Solidity 0.8.14 documentation (soliditylang.org)</a:t>
            </a:r>
            <a:endParaRPr lang="en-US" b="0" i="0" kern="1200" dirty="0">
              <a:solidFill>
                <a:schemeClr val="tx2"/>
              </a:solidFill>
              <a:effectLst/>
              <a:latin typeface="+mn-lt"/>
              <a:ea typeface="+mn-ea"/>
              <a:cs typeface="+mn-cs"/>
            </a:endParaRPr>
          </a:p>
          <a:p>
            <a:endParaRPr lang="en-US" dirty="0">
              <a:solidFill>
                <a:schemeClr val="tx2"/>
              </a:solidFill>
            </a:endParaRPr>
          </a:p>
          <a:p>
            <a:endParaRPr lang="en-US" kern="1200" dirty="0">
              <a:solidFill>
                <a:schemeClr val="tx2"/>
              </a:solidFill>
              <a:latin typeface="+mn-lt"/>
              <a:ea typeface="+mn-ea"/>
              <a:cs typeface="+mn-cs"/>
            </a:endParaRPr>
          </a:p>
          <a:p>
            <a:endParaRPr lang="en-US" kern="1200" dirty="0">
              <a:solidFill>
                <a:schemeClr val="tx2"/>
              </a:solidFill>
              <a:latin typeface="+mn-lt"/>
              <a:ea typeface="+mn-ea"/>
              <a:cs typeface="+mn-cs"/>
            </a:endParaRPr>
          </a:p>
        </p:txBody>
      </p:sp>
      <p:pic>
        <p:nvPicPr>
          <p:cNvPr id="6" name="Graphic 7" descr="Books">
            <a:extLst>
              <a:ext uri="{FF2B5EF4-FFF2-40B4-BE49-F238E27FC236}">
                <a16:creationId xmlns:a16="http://schemas.microsoft.com/office/drawing/2014/main" id="{A7B4A4B6-D70A-5FB0-A4F7-1ADB2D2D4E6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5" name="Group 14">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6" name="Freeform: Shape 15">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418106464"/>
      </p:ext>
    </p:extLst>
  </p:cSld>
  <p:clrMapOvr>
    <a:masterClrMapping/>
  </p:clrMapOvr>
  <mc:AlternateContent xmlns:mc="http://schemas.openxmlformats.org/markup-compatibility/2006">
    <mc:Choice xmlns:p14="http://schemas.microsoft.com/office/powerpoint/2010/main" Requires="p14">
      <p:transition spd="slow" p14:dur="2000" advClick="0" advTm="15000"/>
    </mc:Choice>
    <mc:Fallback>
      <p:transition spd="slow"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0B905-ACA4-4CAD-AB94-0BDF1387B964}"/>
              </a:ext>
            </a:extLst>
          </p:cNvPr>
          <p:cNvSpPr>
            <a:spLocks noGrp="1"/>
          </p:cNvSpPr>
          <p:nvPr>
            <p:ph type="title"/>
          </p:nvPr>
        </p:nvSpPr>
        <p:spPr/>
        <p:txBody>
          <a:bodyPr/>
          <a:lstStyle/>
          <a:p>
            <a:r>
              <a:rPr lang="en-US" b="1" i="0" dirty="0">
                <a:solidFill>
                  <a:srgbClr val="0E1116"/>
                </a:solidFill>
                <a:effectLst/>
                <a:latin typeface="-apple-system"/>
              </a:rPr>
              <a:t>The objective for </a:t>
            </a:r>
            <a:r>
              <a:rPr lang="en-US" b="1" i="0" dirty="0" err="1">
                <a:solidFill>
                  <a:srgbClr val="0E1116"/>
                </a:solidFill>
                <a:effectLst/>
                <a:latin typeface="-apple-system"/>
              </a:rPr>
              <a:t>ProjectIII</a:t>
            </a:r>
            <a:br>
              <a:rPr lang="en-US" b="1" i="0" dirty="0">
                <a:solidFill>
                  <a:srgbClr val="0E1116"/>
                </a:solidFill>
                <a:effectLst/>
                <a:latin typeface="-apple-system"/>
              </a:rPr>
            </a:br>
            <a:endParaRPr lang="en-US" dirty="0"/>
          </a:p>
        </p:txBody>
      </p:sp>
      <p:sp>
        <p:nvSpPr>
          <p:cNvPr id="3" name="Content Placeholder 2">
            <a:extLst>
              <a:ext uri="{FF2B5EF4-FFF2-40B4-BE49-F238E27FC236}">
                <a16:creationId xmlns:a16="http://schemas.microsoft.com/office/drawing/2014/main" id="{964E9685-5619-4F22-B69B-09D7A01362D2}"/>
              </a:ext>
            </a:extLst>
          </p:cNvPr>
          <p:cNvSpPr>
            <a:spLocks noGrp="1"/>
          </p:cNvSpPr>
          <p:nvPr>
            <p:ph idx="1"/>
          </p:nvPr>
        </p:nvSpPr>
        <p:spPr/>
        <p:txBody>
          <a:bodyPr>
            <a:normAutofit fontScale="85000" lnSpcReduction="10000"/>
          </a:bodyPr>
          <a:lstStyle/>
          <a:p>
            <a:pPr marL="0" indent="0" algn="l">
              <a:buNone/>
            </a:pPr>
            <a:r>
              <a:rPr lang="en-US" b="0" i="0" dirty="0">
                <a:solidFill>
                  <a:srgbClr val="0E1116"/>
                </a:solidFill>
                <a:effectLst/>
                <a:latin typeface="-apple-system"/>
              </a:rPr>
              <a:t>The objective of </a:t>
            </a:r>
            <a:r>
              <a:rPr lang="en-US" b="0" i="0" dirty="0" err="1">
                <a:solidFill>
                  <a:srgbClr val="0E1116"/>
                </a:solidFill>
                <a:effectLst/>
                <a:latin typeface="-apple-system"/>
              </a:rPr>
              <a:t>ProjectIII</a:t>
            </a:r>
            <a:r>
              <a:rPr lang="en-US" b="0" i="0" dirty="0">
                <a:solidFill>
                  <a:srgbClr val="0E1116"/>
                </a:solidFill>
                <a:effectLst/>
                <a:latin typeface="-apple-system"/>
              </a:rPr>
              <a:t> is to utilize blockchain to make corporate processes more efficient and less costly. The corporate processes targeted require the participation of shareholders/constituents spread, often, all over the world. The costs generated by theses processes on an annual basis can be significant. Moreover, as is the case with elections of members of a Board of Directors, the results are often mistrusted and the procedure often opaque at best. Utilizing blockchain to conduct these processes will enhance trust and efficiency. </a:t>
            </a:r>
          </a:p>
          <a:p>
            <a:pPr marL="0" indent="0">
              <a:buNone/>
            </a:pPr>
            <a:endParaRPr lang="en-US" dirty="0"/>
          </a:p>
        </p:txBody>
      </p:sp>
      <p:sp>
        <p:nvSpPr>
          <p:cNvPr id="4" name="Text Placeholder 3">
            <a:extLst>
              <a:ext uri="{FF2B5EF4-FFF2-40B4-BE49-F238E27FC236}">
                <a16:creationId xmlns:a16="http://schemas.microsoft.com/office/drawing/2014/main" id="{3DEC433E-B39A-4958-8495-607F1DEFDD6D}"/>
              </a:ext>
            </a:extLst>
          </p:cNvPr>
          <p:cNvSpPr>
            <a:spLocks noGrp="1"/>
          </p:cNvSpPr>
          <p:nvPr>
            <p:ph type="body" sz="half" idx="2"/>
          </p:nvPr>
        </p:nvSpPr>
        <p:spPr/>
        <p:txBody>
          <a:bodyPr/>
          <a:lstStyle/>
          <a:p>
            <a:r>
              <a:rPr lang="en-US" dirty="0"/>
              <a:t>This project is for educational purposes only. </a:t>
            </a:r>
          </a:p>
        </p:txBody>
      </p:sp>
    </p:spTree>
    <p:extLst>
      <p:ext uri="{BB962C8B-B14F-4D97-AF65-F5344CB8AC3E}">
        <p14:creationId xmlns:p14="http://schemas.microsoft.com/office/powerpoint/2010/main" val="111007690"/>
      </p:ext>
    </p:extLst>
  </p:cSld>
  <p:clrMapOvr>
    <a:masterClrMapping/>
  </p:clrMapOvr>
  <mc:AlternateContent xmlns:mc="http://schemas.openxmlformats.org/markup-compatibility/2006">
    <mc:Choice xmlns:p14="http://schemas.microsoft.com/office/powerpoint/2010/main" Requires="p14">
      <p:transition spd="slow" p14:dur="2000" advClick="0" advTm="60000"/>
    </mc:Choice>
    <mc:Fallback>
      <p:transition spd="slow" advClick="0" advTm="6000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719</TotalTime>
  <Words>995</Words>
  <Application>Microsoft Office PowerPoint</Application>
  <PresentationFormat>Widescreen</PresentationFormat>
  <Paragraphs>63</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-apple-system</vt:lpstr>
      <vt:lpstr>Arial</vt:lpstr>
      <vt:lpstr>Calibri</vt:lpstr>
      <vt:lpstr>Calibri Light</vt:lpstr>
      <vt:lpstr>Tw Cen MT</vt:lpstr>
      <vt:lpstr>Office Theme</vt:lpstr>
      <vt:lpstr>ProjectIII for UM Fintech BC </vt:lpstr>
      <vt:lpstr>What is ProjectIII about?</vt:lpstr>
      <vt:lpstr>What are Decentralized Applications, or dApps?</vt:lpstr>
      <vt:lpstr>Apps are run on a centralized server and use centralized storage  dApps on the other hand, run in a decentralized environment on a blockchain.    </vt:lpstr>
      <vt:lpstr>dApps are built on decentralized networks like a blockchain.</vt:lpstr>
      <vt:lpstr>A “blockchain is a distributed ‘immutable’ database that is not controlled by a single, central authority.” UM Lesson 18.1.</vt:lpstr>
      <vt:lpstr>What can we use blockchain for?</vt:lpstr>
      <vt:lpstr>    Citations  </vt:lpstr>
      <vt:lpstr>The objective for ProjectIII </vt:lpstr>
      <vt:lpstr>Target Corporate Process 1: Annual Election of Board of Directors</vt:lpstr>
      <vt:lpstr>Target Corporate Process 2: Approval of Annual Budget</vt:lpstr>
      <vt:lpstr>The scale of annual Board of Directors election votes</vt:lpstr>
      <vt:lpstr>   The scale of annual shareholder/constituent votes</vt:lpstr>
      <vt:lpstr>Ballot </vt:lpstr>
      <vt:lpstr>Proposal </vt:lpstr>
      <vt:lpstr>Vote </vt:lpstr>
      <vt:lpstr>Vote </vt:lpstr>
      <vt:lpstr>Winning Proposal Name </vt:lpstr>
      <vt:lpstr>Ballot Smart Contract Deployed in Remix</vt:lpstr>
      <vt:lpstr>Budget Smart Contract Deployed in Remix</vt:lpstr>
      <vt:lpstr>Tools</vt:lpstr>
      <vt:lpstr>Final Word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2 for UM Fintech BC</dc:title>
  <dc:creator>Eduardo Quin</dc:creator>
  <cp:lastModifiedBy>Eduardo Quin</cp:lastModifiedBy>
  <cp:revision>15</cp:revision>
  <dcterms:created xsi:type="dcterms:W3CDTF">2022-04-09T14:33:03Z</dcterms:created>
  <dcterms:modified xsi:type="dcterms:W3CDTF">2022-06-02T00:21:29Z</dcterms:modified>
</cp:coreProperties>
</file>

<file path=docProps/thumbnail.jpeg>
</file>